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Nuni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regular.fntdata"/><Relationship Id="rId25" Type="http://schemas.openxmlformats.org/officeDocument/2006/relationships/slide" Target="slides/slide20.xml"/><Relationship Id="rId28" Type="http://schemas.openxmlformats.org/officeDocument/2006/relationships/font" Target="fonts/Nunito-italic.fntdata"/><Relationship Id="rId27" Type="http://schemas.openxmlformats.org/officeDocument/2006/relationships/font" Target="fonts/Nuni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56d976e949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56d976e949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6d976e949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6d976e949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6d976e949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6d976e949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56d976e949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56d976e949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6d976e949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6d976e949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6ef89306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6ef89306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56dc958c1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56dc958c1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56d976e949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56d976e949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573b25c50e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573b25c50e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573b25c50e_5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573b25c50e_5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6d976e949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6d976e949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56dc958c1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6dc958c1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6d976e949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6d976e949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6ef89306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6ef89306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6d976e949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6d976e949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6d976e949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6d976e949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6d976e949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6d976e949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573b25c50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573b25c50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6d976e949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6d976e949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hyperlink" Target="http://www.artnet.com/artists/jes%C3%BAs-rafael-soto/" TargetMode="External"/><Relationship Id="rId5"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youtube.com/watch?v=SkxM8u491TI" TargetMode="Externa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corestandards.org/ELA-Literacy/CCRA/W/4/" TargetMode="External"/><Relationship Id="rId4" Type="http://schemas.openxmlformats.org/officeDocument/2006/relationships/hyperlink" Target="http://www.corestandards.org/ELA-Literacy/W/9-10/3/d/" TargetMode="External"/><Relationship Id="rId5" Type="http://schemas.openxmlformats.org/officeDocument/2006/relationships/hyperlink" Target="http://www.corestandards.org/ELA-Literacy/W/9-10/3/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hyperlink" Target="http://www.corestandards.org/Math/Content/HSG/MG/A/1/" TargetMode="External"/><Relationship Id="rId5" Type="http://schemas.openxmlformats.org/officeDocument/2006/relationships/hyperlink" Target="http://www.corestandards.org/Math/Content/HSG/MG/A/1/" TargetMode="External"/><Relationship Id="rId6" Type="http://schemas.openxmlformats.org/officeDocument/2006/relationships/hyperlink" Target="http://www.corestandards.org/Math/Content/HSG/MG/A/3/" TargetMode="External"/><Relationship Id="rId7" Type="http://schemas.openxmlformats.org/officeDocument/2006/relationships/hyperlink" Target="http://www.corestandards.org/Math/Content/HSG/MG/A/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id="128" name="Google Shape;128;p13"/>
          <p:cNvPicPr preferRelativeResize="0"/>
          <p:nvPr/>
        </p:nvPicPr>
        <p:blipFill>
          <a:blip r:embed="rId3">
            <a:alphaModFix/>
          </a:blip>
          <a:stretch>
            <a:fillRect/>
          </a:stretch>
        </p:blipFill>
        <p:spPr>
          <a:xfrm>
            <a:off x="3752386" y="2134825"/>
            <a:ext cx="1448078" cy="1448100"/>
          </a:xfrm>
          <a:prstGeom prst="rect">
            <a:avLst/>
          </a:prstGeom>
          <a:noFill/>
          <a:ln>
            <a:noFill/>
          </a:ln>
        </p:spPr>
      </p:pic>
      <p:sp>
        <p:nvSpPr>
          <p:cNvPr id="129" name="Google Shape;129;p13"/>
          <p:cNvSpPr txBox="1"/>
          <p:nvPr>
            <p:ph type="ctrTitle"/>
          </p:nvPr>
        </p:nvSpPr>
        <p:spPr>
          <a:xfrm>
            <a:off x="1795778" y="894808"/>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KINETIC ART:</a:t>
            </a:r>
            <a:endParaRPr b="1"/>
          </a:p>
          <a:p>
            <a:pPr indent="0" lvl="0" marL="0" rtl="0" algn="ctr">
              <a:spcBef>
                <a:spcPts val="0"/>
              </a:spcBef>
              <a:spcAft>
                <a:spcPts val="0"/>
              </a:spcAft>
              <a:buNone/>
            </a:pPr>
            <a:r>
              <a:rPr lang="en" sz="3000"/>
              <a:t>Kaleidocycles</a:t>
            </a:r>
            <a:endParaRPr sz="3000"/>
          </a:p>
        </p:txBody>
      </p:sp>
      <p:sp>
        <p:nvSpPr>
          <p:cNvPr id="130" name="Google Shape;130;p13"/>
          <p:cNvSpPr txBox="1"/>
          <p:nvPr>
            <p:ph idx="1" type="subTitle"/>
          </p:nvPr>
        </p:nvSpPr>
        <p:spPr>
          <a:xfrm>
            <a:off x="1891350" y="353110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EDSE 435 </a:t>
            </a:r>
            <a:endParaRPr b="1"/>
          </a:p>
          <a:p>
            <a:pPr indent="0" lvl="0" marL="0" rtl="0" algn="ctr">
              <a:spcBef>
                <a:spcPts val="0"/>
              </a:spcBef>
              <a:spcAft>
                <a:spcPts val="0"/>
              </a:spcAft>
              <a:buNone/>
            </a:pPr>
            <a:r>
              <a:rPr b="1" lang="en"/>
              <a:t>Dr. Olga Rubio</a:t>
            </a:r>
            <a:endParaRPr b="1"/>
          </a:p>
          <a:p>
            <a:pPr indent="0" lvl="0" marL="0" rtl="0" algn="ctr">
              <a:spcBef>
                <a:spcPts val="0"/>
              </a:spcBef>
              <a:spcAft>
                <a:spcPts val="0"/>
              </a:spcAft>
              <a:buNone/>
            </a:pPr>
            <a:r>
              <a:rPr lang="en"/>
              <a:t>Oscar Duarte, Diana Lopez Gallegos, </a:t>
            </a:r>
            <a:endParaRPr/>
          </a:p>
          <a:p>
            <a:pPr indent="0" lvl="0" marL="0" rtl="0" algn="ctr">
              <a:spcBef>
                <a:spcPts val="0"/>
              </a:spcBef>
              <a:spcAft>
                <a:spcPts val="0"/>
              </a:spcAft>
              <a:buNone/>
            </a:pPr>
            <a:r>
              <a:rPr lang="en"/>
              <a:t>Gicela Salgado, Ryan Tacata, Priscilla Vega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Assessment of Student Learning Outcomes </a:t>
            </a:r>
            <a:r>
              <a:rPr lang="en" sz="1400">
                <a:solidFill>
                  <a:schemeClr val="accent5"/>
                </a:solidFill>
              </a:rPr>
              <a:t>Priscilla</a:t>
            </a:r>
            <a:endParaRPr sz="1400">
              <a:solidFill>
                <a:schemeClr val="accent5"/>
              </a:solidFill>
            </a:endParaRPr>
          </a:p>
        </p:txBody>
      </p:sp>
      <p:sp>
        <p:nvSpPr>
          <p:cNvPr id="194" name="Google Shape;194;p22"/>
          <p:cNvSpPr txBox="1"/>
          <p:nvPr>
            <p:ph idx="1" type="body"/>
          </p:nvPr>
        </p:nvSpPr>
        <p:spPr>
          <a:xfrm>
            <a:off x="819150" y="16859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latin typeface="Arial"/>
                <a:ea typeface="Arial"/>
                <a:cs typeface="Arial"/>
                <a:sym typeface="Arial"/>
              </a:rPr>
              <a:t>The teacher will model the gallery walk activity to students before letting them do it on their own. Each student will receive a “two stars one wish worksheet” to talk about the art they are looking at. For students who have difficulty moving around, the teacher can place 3-4 artworks at their table for them to choose one. Once they have chosen one, they will use it to fill in their “two starts, one wish” worksheet. For ELL students, they will be able to fill in their worksheets in their own language.</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id="199" name="Google Shape;199;p23"/>
          <p:cNvPicPr preferRelativeResize="0"/>
          <p:nvPr/>
        </p:nvPicPr>
        <p:blipFill>
          <a:blip r:embed="rId3">
            <a:alphaModFix/>
          </a:blip>
          <a:stretch>
            <a:fillRect/>
          </a:stretch>
        </p:blipFill>
        <p:spPr>
          <a:xfrm>
            <a:off x="7158800" y="358000"/>
            <a:ext cx="1350776" cy="1350776"/>
          </a:xfrm>
          <a:prstGeom prst="rect">
            <a:avLst/>
          </a:prstGeom>
          <a:noFill/>
          <a:ln>
            <a:noFill/>
          </a:ln>
        </p:spPr>
      </p:pic>
      <p:sp>
        <p:nvSpPr>
          <p:cNvPr id="200" name="Google Shape;200;p2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Essential Questions</a:t>
            </a:r>
            <a:endParaRPr/>
          </a:p>
        </p:txBody>
      </p:sp>
      <p:sp>
        <p:nvSpPr>
          <p:cNvPr id="201" name="Google Shape;201;p23"/>
          <p:cNvSpPr txBox="1"/>
          <p:nvPr>
            <p:ph idx="1" type="body"/>
          </p:nvPr>
        </p:nvSpPr>
        <p:spPr>
          <a:xfrm>
            <a:off x="819150" y="1513525"/>
            <a:ext cx="7505700" cy="26205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How does knowing the contexts, histories, and traditions of art forms help us create works of art and design?</a:t>
            </a:r>
            <a:endParaRPr sz="14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How has kinetic art influenced our society?</a:t>
            </a:r>
            <a:endParaRPr sz="14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Is it important to be able to think outside the box and be creative for the future?</a:t>
            </a:r>
            <a:endParaRPr sz="14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What can we learn from someone’s past?</a:t>
            </a:r>
            <a:endParaRPr sz="14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Why and how does art define a culture?</a:t>
            </a:r>
            <a:endParaRPr sz="14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How can we better understand concepts like angle, point and intersection through physical models?</a:t>
            </a:r>
            <a:endParaRPr sz="1400"/>
          </a:p>
        </p:txBody>
      </p:sp>
      <p:sp>
        <p:nvSpPr>
          <p:cNvPr id="202" name="Google Shape;202;p23"/>
          <p:cNvSpPr txBox="1"/>
          <p:nvPr/>
        </p:nvSpPr>
        <p:spPr>
          <a:xfrm>
            <a:off x="6056225" y="4284450"/>
            <a:ext cx="2319300" cy="4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GICELA</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Differentiation: ELL (Level 3)</a:t>
            </a:r>
            <a:endParaRPr/>
          </a:p>
        </p:txBody>
      </p:sp>
      <p:sp>
        <p:nvSpPr>
          <p:cNvPr id="208" name="Google Shape;208;p24"/>
          <p:cNvSpPr txBox="1"/>
          <p:nvPr>
            <p:ph idx="1" type="body"/>
          </p:nvPr>
        </p:nvSpPr>
        <p:spPr>
          <a:xfrm>
            <a:off x="819150" y="1580375"/>
            <a:ext cx="7505700" cy="28584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We can have bilingual instructions for the project</a:t>
            </a:r>
            <a:endParaRPr>
              <a:solidFill>
                <a:srgbClr val="000000"/>
              </a:solidFill>
              <a:latin typeface="Arial"/>
              <a:ea typeface="Arial"/>
              <a:cs typeface="Arial"/>
              <a:sym typeface="Arial"/>
            </a:endParaRPr>
          </a:p>
          <a:p>
            <a:pPr indent="0" lvl="0" marL="457200" rtl="0" algn="l">
              <a:lnSpc>
                <a:spcPct val="115000"/>
              </a:lnSpc>
              <a:spcBef>
                <a:spcPts val="0"/>
              </a:spcBef>
              <a:spcAft>
                <a:spcPts val="0"/>
              </a:spcAft>
              <a:buNone/>
            </a:pPr>
            <a:r>
              <a:t/>
            </a:r>
            <a:endParaRPr>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A step-by-step instruction sheet with pictures of every step will also help students not rely on text they may or may not understand</a:t>
            </a:r>
            <a:endParaRPr>
              <a:solidFill>
                <a:srgbClr val="000000"/>
              </a:solidFill>
              <a:latin typeface="Arial"/>
              <a:ea typeface="Arial"/>
              <a:cs typeface="Arial"/>
              <a:sym typeface="Arial"/>
            </a:endParaRPr>
          </a:p>
          <a:p>
            <a:pPr indent="0" lvl="0" marL="457200" rtl="0" algn="l">
              <a:lnSpc>
                <a:spcPct val="115000"/>
              </a:lnSpc>
              <a:spcBef>
                <a:spcPts val="0"/>
              </a:spcBef>
              <a:spcAft>
                <a:spcPts val="0"/>
              </a:spcAft>
              <a:buNone/>
            </a:pPr>
            <a:r>
              <a:t/>
            </a:r>
            <a:endParaRPr>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ELL students can also be grouped/paired with students who are fully bilingual so that they are not only able to speak in their native language, but there is also room for learning English with their bilingual classmate</a:t>
            </a:r>
            <a:endParaRPr>
              <a:solidFill>
                <a:srgbClr val="000000"/>
              </a:solidFill>
              <a:latin typeface="Arial"/>
              <a:ea typeface="Arial"/>
              <a:cs typeface="Arial"/>
              <a:sym typeface="Arial"/>
            </a:endParaRPr>
          </a:p>
          <a:p>
            <a:pPr indent="0" lvl="0" marL="457200" rtl="0" algn="l">
              <a:lnSpc>
                <a:spcPct val="115000"/>
              </a:lnSpc>
              <a:spcBef>
                <a:spcPts val="0"/>
              </a:spcBef>
              <a:spcAft>
                <a:spcPts val="0"/>
              </a:spcAft>
              <a:buNone/>
            </a:pPr>
            <a:r>
              <a:t/>
            </a:r>
            <a:endParaRPr>
              <a:solidFill>
                <a:srgbClr val="000000"/>
              </a:solidFill>
              <a:latin typeface="Arial"/>
              <a:ea typeface="Arial"/>
              <a:cs typeface="Arial"/>
              <a:sym typeface="Arial"/>
            </a:endParaRPr>
          </a:p>
          <a:p>
            <a:pPr indent="-317500" lvl="0" marL="457200" rtl="0" algn="l">
              <a:lnSpc>
                <a:spcPct val="150000"/>
              </a:lnSpc>
              <a:spcBef>
                <a:spcPts val="0"/>
              </a:spcBef>
              <a:spcAft>
                <a:spcPts val="0"/>
              </a:spcAft>
              <a:buClr>
                <a:srgbClr val="000000"/>
              </a:buClr>
              <a:buSzPts val="1400"/>
              <a:buFont typeface="Arial"/>
              <a:buChar char="●"/>
            </a:pPr>
            <a:r>
              <a:rPr lang="en" sz="1400">
                <a:solidFill>
                  <a:srgbClr val="000000"/>
                </a:solidFill>
                <a:highlight>
                  <a:srgbClr val="FFFFFF"/>
                </a:highlight>
                <a:latin typeface="Arial"/>
                <a:ea typeface="Arial"/>
                <a:cs typeface="Arial"/>
                <a:sym typeface="Arial"/>
              </a:rPr>
              <a:t>Work not finished in class may be taken home to be completed as homework</a:t>
            </a:r>
            <a:endParaRPr sz="1400">
              <a:solidFill>
                <a:srgbClr val="000000"/>
              </a:solidFill>
              <a:highlight>
                <a:srgbClr val="FFFFFF"/>
              </a:highlight>
              <a:latin typeface="Arial"/>
              <a:ea typeface="Arial"/>
              <a:cs typeface="Arial"/>
              <a:sym typeface="Arial"/>
            </a:endParaRPr>
          </a:p>
          <a:p>
            <a:pPr indent="-317500" lvl="0" marL="457200" rtl="0" algn="l">
              <a:lnSpc>
                <a:spcPct val="150000"/>
              </a:lnSpc>
              <a:spcBef>
                <a:spcPts val="1100"/>
              </a:spcBef>
              <a:spcAft>
                <a:spcPts val="0"/>
              </a:spcAft>
              <a:buClr>
                <a:srgbClr val="000000"/>
              </a:buClr>
              <a:buSzPts val="1400"/>
              <a:buFont typeface="Arial"/>
              <a:buChar char="●"/>
            </a:pPr>
            <a:r>
              <a:rPr lang="en" sz="1400">
                <a:solidFill>
                  <a:srgbClr val="000000"/>
                </a:solidFill>
                <a:highlight>
                  <a:srgbClr val="FFFFFF"/>
                </a:highlight>
                <a:latin typeface="Arial"/>
                <a:ea typeface="Arial"/>
                <a:cs typeface="Arial"/>
                <a:sym typeface="Arial"/>
              </a:rPr>
              <a:t>Allow some scaffolding with the native language </a:t>
            </a:r>
            <a:endParaRPr sz="1400">
              <a:solidFill>
                <a:srgbClr val="000000"/>
              </a:solidFill>
              <a:highlight>
                <a:srgbClr val="FFFFFF"/>
              </a:highlight>
              <a:latin typeface="Arial"/>
              <a:ea typeface="Arial"/>
              <a:cs typeface="Arial"/>
              <a:sym typeface="Arial"/>
            </a:endParaRPr>
          </a:p>
          <a:p>
            <a:pPr indent="0" lvl="0" marL="457200" rtl="0" algn="l">
              <a:lnSpc>
                <a:spcPct val="115000"/>
              </a:lnSpc>
              <a:spcBef>
                <a:spcPts val="1100"/>
              </a:spcBef>
              <a:spcAft>
                <a:spcPts val="0"/>
              </a:spcAft>
              <a:buNone/>
            </a:pPr>
            <a:r>
              <a:t/>
            </a:r>
            <a:endParaRPr>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a:solidFill>
                <a:srgbClr val="000000"/>
              </a:solidFill>
              <a:latin typeface="Arial"/>
              <a:ea typeface="Arial"/>
              <a:cs typeface="Arial"/>
              <a:sym typeface="Arial"/>
            </a:endParaRPr>
          </a:p>
        </p:txBody>
      </p:sp>
      <p:sp>
        <p:nvSpPr>
          <p:cNvPr id="209" name="Google Shape;209;p24"/>
          <p:cNvSpPr txBox="1"/>
          <p:nvPr/>
        </p:nvSpPr>
        <p:spPr>
          <a:xfrm>
            <a:off x="6517950" y="4520700"/>
            <a:ext cx="17397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Gicela</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Differentiation: Cerebral Palsy</a:t>
            </a:r>
            <a:endParaRPr/>
          </a:p>
        </p:txBody>
      </p:sp>
      <p:sp>
        <p:nvSpPr>
          <p:cNvPr id="215" name="Google Shape;215;p25"/>
          <p:cNvSpPr txBox="1"/>
          <p:nvPr>
            <p:ph idx="1" type="body"/>
          </p:nvPr>
        </p:nvSpPr>
        <p:spPr>
          <a:xfrm>
            <a:off x="819150" y="1471875"/>
            <a:ext cx="7505700" cy="28146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Something to add to the list of materials is possibly Easi-grip scissors</a:t>
            </a:r>
            <a:endParaRPr>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311150" lvl="0" marL="457200" rtl="0" algn="l">
              <a:lnSpc>
                <a:spcPct val="100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Something else to add to the list of materials is wood pattern blocks</a:t>
            </a:r>
            <a:endParaRPr>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311150" lvl="0" marL="457200" rtl="0" algn="l">
              <a:lnSpc>
                <a:spcPct val="100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Have the students work with a cutting buddy or a folding buddy</a:t>
            </a:r>
            <a:endParaRPr>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311150" lvl="0" marL="457200" rtl="0" algn="l">
              <a:lnSpc>
                <a:spcPct val="100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Instead of having them cut out and glue on a design they can use a design already created or create their own to color in</a:t>
            </a:r>
            <a:endParaRPr>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311150" lvl="0" marL="457200" rtl="0" algn="l">
              <a:lnSpc>
                <a:spcPct val="100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If students are able to they can use technology to color in the template and have them print it out in color (think like  coloring app on your phone except on a bigger canvas)</a:t>
            </a:r>
            <a:endParaRPr>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298450" lvl="1" marL="914400" rtl="0" algn="l">
              <a:lnSpc>
                <a:spcPct val="100000"/>
              </a:lnSpc>
              <a:spcBef>
                <a:spcPts val="0"/>
              </a:spcBef>
              <a:spcAft>
                <a:spcPts val="0"/>
              </a:spcAft>
              <a:buClr>
                <a:srgbClr val="000000"/>
              </a:buClr>
              <a:buSzPts val="1100"/>
              <a:buFont typeface="Arial"/>
              <a:buChar char="○"/>
            </a:pPr>
            <a:r>
              <a:rPr lang="en">
                <a:solidFill>
                  <a:srgbClr val="000000"/>
                </a:solidFill>
                <a:latin typeface="Arial"/>
                <a:ea typeface="Arial"/>
                <a:cs typeface="Arial"/>
                <a:sym typeface="Arial"/>
              </a:rPr>
              <a:t>A material may possibly be iPads then, so that the students is able to have that as an option</a:t>
            </a:r>
            <a:endParaRPr/>
          </a:p>
        </p:txBody>
      </p:sp>
      <p:pic>
        <p:nvPicPr>
          <p:cNvPr id="216" name="Google Shape;216;p25"/>
          <p:cNvPicPr preferRelativeResize="0"/>
          <p:nvPr/>
        </p:nvPicPr>
        <p:blipFill>
          <a:blip r:embed="rId3">
            <a:alphaModFix/>
          </a:blip>
          <a:stretch>
            <a:fillRect/>
          </a:stretch>
        </p:blipFill>
        <p:spPr>
          <a:xfrm>
            <a:off x="6658775" y="1187725"/>
            <a:ext cx="1255725" cy="1255725"/>
          </a:xfrm>
          <a:prstGeom prst="rect">
            <a:avLst/>
          </a:prstGeom>
          <a:noFill/>
          <a:ln>
            <a:noFill/>
          </a:ln>
        </p:spPr>
      </p:pic>
      <p:sp>
        <p:nvSpPr>
          <p:cNvPr id="217" name="Google Shape;217;p25"/>
          <p:cNvSpPr txBox="1"/>
          <p:nvPr/>
        </p:nvSpPr>
        <p:spPr>
          <a:xfrm>
            <a:off x="7259975" y="4479025"/>
            <a:ext cx="861300" cy="2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Ryan</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Differentiation: Autism Spectrum</a:t>
            </a:r>
            <a:endParaRPr/>
          </a:p>
        </p:txBody>
      </p:sp>
      <p:sp>
        <p:nvSpPr>
          <p:cNvPr id="223" name="Google Shape;223;p26"/>
          <p:cNvSpPr txBox="1"/>
          <p:nvPr>
            <p:ph idx="1" type="body"/>
          </p:nvPr>
        </p:nvSpPr>
        <p:spPr>
          <a:xfrm>
            <a:off x="819150" y="1643725"/>
            <a:ext cx="7505700" cy="27951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A student on the spectrum may not have the patience to sit and cut out a design, so they could also use the templates instead</a:t>
            </a:r>
            <a:endParaRPr>
              <a:solidFill>
                <a:srgbClr val="000000"/>
              </a:solidFill>
              <a:latin typeface="Arial"/>
              <a:ea typeface="Arial"/>
              <a:cs typeface="Arial"/>
              <a:sym typeface="Arial"/>
            </a:endParaRPr>
          </a:p>
          <a:p>
            <a:pPr indent="0" lvl="0" marL="457200" rtl="0" algn="l">
              <a:lnSpc>
                <a:spcPct val="115000"/>
              </a:lnSpc>
              <a:spcBef>
                <a:spcPts val="0"/>
              </a:spcBef>
              <a:spcAft>
                <a:spcPts val="0"/>
              </a:spcAft>
              <a:buNone/>
            </a:pPr>
            <a:r>
              <a:t/>
            </a:r>
            <a:endParaRPr>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In certain cases, student may be too shy to read their report out loud to the class, so they may possibly have a buddy who can read the speech for them or they can just turn in the report to the teacher</a:t>
            </a:r>
            <a:endParaRPr>
              <a:solidFill>
                <a:srgbClr val="000000"/>
              </a:solidFill>
              <a:latin typeface="Arial"/>
              <a:ea typeface="Arial"/>
              <a:cs typeface="Arial"/>
              <a:sym typeface="Arial"/>
            </a:endParaRPr>
          </a:p>
          <a:p>
            <a:pPr indent="0" lvl="0" marL="457200" rtl="0" algn="l">
              <a:lnSpc>
                <a:spcPct val="115000"/>
              </a:lnSpc>
              <a:spcBef>
                <a:spcPts val="0"/>
              </a:spcBef>
              <a:spcAft>
                <a:spcPts val="0"/>
              </a:spcAft>
              <a:buNone/>
            </a:pPr>
            <a:r>
              <a:t/>
            </a:r>
            <a:endParaRPr>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The student can be encouraged to work with groups during the “gallery walk” in math class by being offered a preferred reward after having completed the task (i.e. free time on the tablet, drawing time, they can listen to music on their phone/iPod, etc.)</a:t>
            </a:r>
            <a:endParaRPr>
              <a:solidFill>
                <a:srgbClr val="000000"/>
              </a:solidFill>
              <a:latin typeface="Arial"/>
              <a:ea typeface="Arial"/>
              <a:cs typeface="Arial"/>
              <a:sym typeface="Arial"/>
            </a:endParaRPr>
          </a:p>
          <a:p>
            <a:pPr indent="0" lvl="0" marL="457200" rtl="0" algn="l">
              <a:lnSpc>
                <a:spcPct val="115000"/>
              </a:lnSpc>
              <a:spcBef>
                <a:spcPts val="0"/>
              </a:spcBef>
              <a:spcAft>
                <a:spcPts val="0"/>
              </a:spcAft>
              <a:buNone/>
            </a:pPr>
            <a:r>
              <a:t/>
            </a:r>
            <a:endParaRPr>
              <a:solidFill>
                <a:srgbClr val="000000"/>
              </a:solidFill>
              <a:latin typeface="Arial"/>
              <a:ea typeface="Arial"/>
              <a:cs typeface="Arial"/>
              <a:sym typeface="Arial"/>
            </a:endParaRPr>
          </a:p>
          <a:p>
            <a:pPr indent="0" lvl="0" marL="457200" rtl="0" algn="l">
              <a:lnSpc>
                <a:spcPct val="115000"/>
              </a:lnSpc>
              <a:spcBef>
                <a:spcPts val="0"/>
              </a:spcBef>
              <a:spcAft>
                <a:spcPts val="0"/>
              </a:spcAft>
              <a:buNone/>
            </a:pPr>
            <a:r>
              <a:t/>
            </a:r>
            <a:endParaRPr/>
          </a:p>
        </p:txBody>
      </p:sp>
      <p:sp>
        <p:nvSpPr>
          <p:cNvPr id="224" name="Google Shape;224;p26"/>
          <p:cNvSpPr txBox="1"/>
          <p:nvPr/>
        </p:nvSpPr>
        <p:spPr>
          <a:xfrm>
            <a:off x="6545864" y="4438821"/>
            <a:ext cx="2116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Oscar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Differentiation: ADHD</a:t>
            </a:r>
            <a:endParaRPr/>
          </a:p>
        </p:txBody>
      </p:sp>
      <p:sp>
        <p:nvSpPr>
          <p:cNvPr id="230" name="Google Shape;230;p27"/>
          <p:cNvSpPr txBox="1"/>
          <p:nvPr>
            <p:ph idx="1" type="body"/>
          </p:nvPr>
        </p:nvSpPr>
        <p:spPr>
          <a:xfrm>
            <a:off x="819150" y="1612250"/>
            <a:ext cx="7505700" cy="28266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Since they may have difficulty sitting still, they will have the option of standing while working.</a:t>
            </a:r>
            <a:endParaRPr>
              <a:solidFill>
                <a:srgbClr val="000000"/>
              </a:solidFill>
              <a:latin typeface="Arial"/>
              <a:ea typeface="Arial"/>
              <a:cs typeface="Arial"/>
              <a:sym typeface="Arial"/>
            </a:endParaRPr>
          </a:p>
          <a:p>
            <a:pPr indent="0" lvl="0" marL="457200" rtl="0" algn="l">
              <a:lnSpc>
                <a:spcPct val="115000"/>
              </a:lnSpc>
              <a:spcBef>
                <a:spcPts val="0"/>
              </a:spcBef>
              <a:spcAft>
                <a:spcPts val="0"/>
              </a:spcAft>
              <a:buNone/>
            </a:pPr>
            <a:r>
              <a:t/>
            </a:r>
            <a:endParaRPr>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We can have standing desks in a designated area of the classroom.</a:t>
            </a:r>
            <a:endParaRPr>
              <a:solidFill>
                <a:srgbClr val="000000"/>
              </a:solidFill>
              <a:latin typeface="Arial"/>
              <a:ea typeface="Arial"/>
              <a:cs typeface="Arial"/>
              <a:sym typeface="Arial"/>
            </a:endParaRPr>
          </a:p>
          <a:p>
            <a:pPr indent="0" lvl="0" marL="457200" rtl="0" algn="l">
              <a:lnSpc>
                <a:spcPct val="115000"/>
              </a:lnSpc>
              <a:spcBef>
                <a:spcPts val="0"/>
              </a:spcBef>
              <a:spcAft>
                <a:spcPts val="0"/>
              </a:spcAft>
              <a:buNone/>
            </a:pPr>
            <a:r>
              <a:t/>
            </a:r>
            <a:endParaRPr>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This area can also have extra posters that go through all processes/rules/routines.</a:t>
            </a:r>
            <a:endParaRPr>
              <a:solidFill>
                <a:srgbClr val="000000"/>
              </a:solidFill>
              <a:latin typeface="Arial"/>
              <a:ea typeface="Arial"/>
              <a:cs typeface="Arial"/>
              <a:sym typeface="Arial"/>
            </a:endParaRPr>
          </a:p>
          <a:p>
            <a:pPr indent="0" lvl="0" marL="457200" rtl="0" algn="l">
              <a:lnSpc>
                <a:spcPct val="115000"/>
              </a:lnSpc>
              <a:spcBef>
                <a:spcPts val="0"/>
              </a:spcBef>
              <a:spcAft>
                <a:spcPts val="0"/>
              </a:spcAft>
              <a:buNone/>
            </a:pPr>
            <a:r>
              <a:t/>
            </a:r>
            <a:endParaRPr>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The gallery walk assessment can help kinesthetic learners and students with ADHD be active by moving around the classroom.  </a:t>
            </a:r>
            <a:endParaRPr>
              <a:solidFill>
                <a:srgbClr val="000000"/>
              </a:solidFill>
              <a:latin typeface="Arial"/>
              <a:ea typeface="Arial"/>
              <a:cs typeface="Arial"/>
              <a:sym typeface="Arial"/>
            </a:endParaRPr>
          </a:p>
          <a:p>
            <a:pPr indent="0" lvl="0" marL="457200" rtl="0" algn="l">
              <a:lnSpc>
                <a:spcPct val="115000"/>
              </a:lnSpc>
              <a:spcBef>
                <a:spcPts val="0"/>
              </a:spcBef>
              <a:spcAft>
                <a:spcPts val="0"/>
              </a:spcAft>
              <a:buNone/>
            </a:pPr>
            <a:r>
              <a:t/>
            </a:r>
            <a:endParaRPr>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We can also provide students with a video step-by-step instruction that they can view on a tablet/Chromebook/etc...</a:t>
            </a:r>
            <a:endParaRPr/>
          </a:p>
        </p:txBody>
      </p:sp>
      <p:sp>
        <p:nvSpPr>
          <p:cNvPr id="231" name="Google Shape;231;p27"/>
          <p:cNvSpPr txBox="1"/>
          <p:nvPr/>
        </p:nvSpPr>
        <p:spPr>
          <a:xfrm>
            <a:off x="7263450" y="4290000"/>
            <a:ext cx="1061400" cy="4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Oscar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pic>
        <p:nvPicPr>
          <p:cNvPr id="236" name="Google Shape;236;p28"/>
          <p:cNvPicPr preferRelativeResize="0"/>
          <p:nvPr/>
        </p:nvPicPr>
        <p:blipFill>
          <a:blip r:embed="rId3">
            <a:alphaModFix/>
          </a:blip>
          <a:stretch>
            <a:fillRect/>
          </a:stretch>
        </p:blipFill>
        <p:spPr>
          <a:xfrm>
            <a:off x="6541675" y="3442950"/>
            <a:ext cx="1461625" cy="1461625"/>
          </a:xfrm>
          <a:prstGeom prst="rect">
            <a:avLst/>
          </a:prstGeom>
          <a:noFill/>
          <a:ln>
            <a:noFill/>
          </a:ln>
        </p:spPr>
      </p:pic>
      <p:sp>
        <p:nvSpPr>
          <p:cNvPr id="237" name="Google Shape;237;p2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Step-By-Step Procedures: Math</a:t>
            </a:r>
            <a:endParaRPr/>
          </a:p>
        </p:txBody>
      </p:sp>
      <p:sp>
        <p:nvSpPr>
          <p:cNvPr id="238" name="Google Shape;238;p28"/>
          <p:cNvSpPr txBox="1"/>
          <p:nvPr>
            <p:ph idx="1" type="body"/>
          </p:nvPr>
        </p:nvSpPr>
        <p:spPr>
          <a:xfrm>
            <a:off x="819150" y="1682800"/>
            <a:ext cx="3686100" cy="2755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u="sng"/>
              <a:t>Day 1:</a:t>
            </a:r>
            <a:endParaRPr b="1" u="sng"/>
          </a:p>
          <a:p>
            <a:pPr indent="-311150" lvl="0" marL="457200" rtl="0" algn="l">
              <a:lnSpc>
                <a:spcPct val="100000"/>
              </a:lnSpc>
              <a:spcBef>
                <a:spcPts val="0"/>
              </a:spcBef>
              <a:spcAft>
                <a:spcPts val="0"/>
              </a:spcAft>
              <a:buSzPts val="1300"/>
              <a:buChar char="●"/>
            </a:pPr>
            <a:r>
              <a:rPr lang="en"/>
              <a:t>Opener &amp; Discussion</a:t>
            </a:r>
            <a:endParaRPr/>
          </a:p>
          <a:p>
            <a:pPr indent="-298450" lvl="1" marL="914400" rtl="0" algn="l">
              <a:lnSpc>
                <a:spcPct val="100000"/>
              </a:lnSpc>
              <a:spcBef>
                <a:spcPts val="0"/>
              </a:spcBef>
              <a:spcAft>
                <a:spcPts val="0"/>
              </a:spcAft>
              <a:buSzPts val="1100"/>
              <a:buChar char="○"/>
            </a:pPr>
            <a:r>
              <a:rPr lang="en"/>
              <a:t>Concepts of geometry</a:t>
            </a:r>
            <a:endParaRPr/>
          </a:p>
          <a:p>
            <a:pPr indent="-311150" lvl="0" marL="457200" rtl="0" algn="l">
              <a:lnSpc>
                <a:spcPct val="100000"/>
              </a:lnSpc>
              <a:spcBef>
                <a:spcPts val="0"/>
              </a:spcBef>
              <a:spcAft>
                <a:spcPts val="0"/>
              </a:spcAft>
              <a:buSzPts val="1300"/>
              <a:buChar char="●"/>
            </a:pPr>
            <a:r>
              <a:rPr lang="en"/>
              <a:t>Lesson</a:t>
            </a:r>
            <a:endParaRPr/>
          </a:p>
          <a:p>
            <a:pPr indent="-311150" lvl="0" marL="457200" rtl="0" algn="l">
              <a:lnSpc>
                <a:spcPct val="100000"/>
              </a:lnSpc>
              <a:spcBef>
                <a:spcPts val="0"/>
              </a:spcBef>
              <a:spcAft>
                <a:spcPts val="0"/>
              </a:spcAft>
              <a:buSzPts val="1300"/>
              <a:buChar char="●"/>
            </a:pPr>
            <a:r>
              <a:rPr lang="en"/>
              <a:t>Activity</a:t>
            </a:r>
            <a:endParaRPr/>
          </a:p>
          <a:p>
            <a:pPr indent="-298450" lvl="1" marL="914400" rtl="0" algn="l">
              <a:lnSpc>
                <a:spcPct val="100000"/>
              </a:lnSpc>
              <a:spcBef>
                <a:spcPts val="0"/>
              </a:spcBef>
              <a:spcAft>
                <a:spcPts val="0"/>
              </a:spcAft>
              <a:buSzPts val="1100"/>
              <a:buChar char="○"/>
            </a:pPr>
            <a:r>
              <a:rPr lang="en"/>
              <a:t>Shapes from 4 isosceles triangles/posters</a:t>
            </a:r>
            <a:endParaRPr/>
          </a:p>
          <a:p>
            <a:pPr indent="-311150" lvl="0" marL="457200" rtl="0" algn="l">
              <a:lnSpc>
                <a:spcPct val="100000"/>
              </a:lnSpc>
              <a:spcBef>
                <a:spcPts val="0"/>
              </a:spcBef>
              <a:spcAft>
                <a:spcPts val="0"/>
              </a:spcAft>
              <a:buSzPts val="1300"/>
              <a:buChar char="●"/>
            </a:pPr>
            <a:r>
              <a:rPr lang="en"/>
              <a:t>Closure/Exit ticket</a:t>
            </a:r>
            <a:endParaRPr/>
          </a:p>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u="sng"/>
              <a:t>Day 2:</a:t>
            </a:r>
            <a:endParaRPr/>
          </a:p>
          <a:p>
            <a:pPr indent="-311150" lvl="0" marL="457200" rtl="0" algn="l">
              <a:lnSpc>
                <a:spcPct val="100000"/>
              </a:lnSpc>
              <a:spcBef>
                <a:spcPts val="0"/>
              </a:spcBef>
              <a:spcAft>
                <a:spcPts val="0"/>
              </a:spcAft>
              <a:buSzPts val="1300"/>
              <a:buChar char="●"/>
            </a:pPr>
            <a:r>
              <a:rPr lang="en"/>
              <a:t>Opener</a:t>
            </a:r>
            <a:endParaRPr/>
          </a:p>
          <a:p>
            <a:pPr indent="-311150" lvl="0" marL="457200" rtl="0" algn="l">
              <a:lnSpc>
                <a:spcPct val="100000"/>
              </a:lnSpc>
              <a:spcBef>
                <a:spcPts val="0"/>
              </a:spcBef>
              <a:spcAft>
                <a:spcPts val="0"/>
              </a:spcAft>
              <a:buSzPts val="1300"/>
              <a:buChar char="●"/>
            </a:pPr>
            <a:r>
              <a:rPr lang="en"/>
              <a:t>“Gallery Walk”</a:t>
            </a:r>
            <a:endParaRPr/>
          </a:p>
          <a:p>
            <a:pPr indent="-298450" lvl="1" marL="914400" rtl="0" algn="l">
              <a:lnSpc>
                <a:spcPct val="100000"/>
              </a:lnSpc>
              <a:spcBef>
                <a:spcPts val="0"/>
              </a:spcBef>
              <a:spcAft>
                <a:spcPts val="0"/>
              </a:spcAft>
              <a:buSzPts val="1100"/>
              <a:buChar char="○"/>
            </a:pPr>
            <a:r>
              <a:rPr lang="en"/>
              <a:t>Take notes on others’ categories</a:t>
            </a:r>
            <a:endParaRPr/>
          </a:p>
          <a:p>
            <a:pPr indent="-311150" lvl="0" marL="457200" rtl="0" algn="l">
              <a:lnSpc>
                <a:spcPct val="100000"/>
              </a:lnSpc>
              <a:spcBef>
                <a:spcPts val="0"/>
              </a:spcBef>
              <a:spcAft>
                <a:spcPts val="0"/>
              </a:spcAft>
              <a:buSzPts val="1300"/>
              <a:buChar char="●"/>
            </a:pPr>
            <a:r>
              <a:rPr lang="en"/>
              <a:t>Lesson</a:t>
            </a:r>
            <a:endParaRPr/>
          </a:p>
          <a:p>
            <a:pPr indent="-298450" lvl="1" marL="914400" rtl="0" algn="l">
              <a:lnSpc>
                <a:spcPct val="100000"/>
              </a:lnSpc>
              <a:spcBef>
                <a:spcPts val="0"/>
              </a:spcBef>
              <a:spcAft>
                <a:spcPts val="0"/>
              </a:spcAft>
              <a:buSzPts val="1100"/>
              <a:buChar char="○"/>
            </a:pPr>
            <a:r>
              <a:rPr lang="en"/>
              <a:t>Calculate the perimeter and area of their shapes</a:t>
            </a:r>
            <a:endParaRPr/>
          </a:p>
          <a:p>
            <a:pPr indent="0" lvl="0" marL="0" rtl="0" algn="l">
              <a:spcBef>
                <a:spcPts val="0"/>
              </a:spcBef>
              <a:spcAft>
                <a:spcPts val="1600"/>
              </a:spcAft>
              <a:buNone/>
            </a:pPr>
            <a:r>
              <a:t/>
            </a:r>
            <a:endParaRPr/>
          </a:p>
        </p:txBody>
      </p:sp>
      <p:sp>
        <p:nvSpPr>
          <p:cNvPr id="239" name="Google Shape;239;p28"/>
          <p:cNvSpPr txBox="1"/>
          <p:nvPr>
            <p:ph idx="2" type="body"/>
          </p:nvPr>
        </p:nvSpPr>
        <p:spPr>
          <a:xfrm>
            <a:off x="4638675" y="1682925"/>
            <a:ext cx="3686100" cy="27558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b="1" lang="en" u="sng"/>
              <a:t>Day 3:</a:t>
            </a:r>
            <a:endParaRPr b="1" u="sng"/>
          </a:p>
          <a:p>
            <a:pPr indent="-311150" lvl="0" marL="457200" rtl="0" algn="l">
              <a:lnSpc>
                <a:spcPct val="114000"/>
              </a:lnSpc>
              <a:spcBef>
                <a:spcPts val="0"/>
              </a:spcBef>
              <a:spcAft>
                <a:spcPts val="0"/>
              </a:spcAft>
              <a:buSzPts val="1300"/>
              <a:buChar char="●"/>
            </a:pPr>
            <a:r>
              <a:rPr lang="en"/>
              <a:t>Opener</a:t>
            </a:r>
            <a:endParaRPr/>
          </a:p>
          <a:p>
            <a:pPr indent="-311150" lvl="0" marL="457200" rtl="0" algn="l">
              <a:lnSpc>
                <a:spcPct val="114000"/>
              </a:lnSpc>
              <a:spcBef>
                <a:spcPts val="0"/>
              </a:spcBef>
              <a:spcAft>
                <a:spcPts val="0"/>
              </a:spcAft>
              <a:buSzPts val="1300"/>
              <a:buChar char="●"/>
            </a:pPr>
            <a:r>
              <a:rPr lang="en"/>
              <a:t>Intro. </a:t>
            </a:r>
            <a:r>
              <a:rPr lang="en"/>
              <a:t>t</a:t>
            </a:r>
            <a:r>
              <a:rPr lang="en"/>
              <a:t>o Flextangles/Kaleidocycles</a:t>
            </a:r>
            <a:endParaRPr/>
          </a:p>
          <a:p>
            <a:pPr indent="-311150" lvl="0" marL="457200" rtl="0" algn="l">
              <a:lnSpc>
                <a:spcPct val="114000"/>
              </a:lnSpc>
              <a:spcBef>
                <a:spcPts val="0"/>
              </a:spcBef>
              <a:spcAft>
                <a:spcPts val="0"/>
              </a:spcAft>
              <a:buSzPts val="1300"/>
              <a:buChar char="●"/>
            </a:pPr>
            <a:r>
              <a:rPr lang="en"/>
              <a:t>Activity: color, cut and assemble their models</a:t>
            </a:r>
            <a:endParaRPr/>
          </a:p>
          <a:p>
            <a:pPr indent="-311150" lvl="0" marL="457200" rtl="0" algn="l">
              <a:lnSpc>
                <a:spcPct val="114000"/>
              </a:lnSpc>
              <a:spcBef>
                <a:spcPts val="0"/>
              </a:spcBef>
              <a:spcAft>
                <a:spcPts val="0"/>
              </a:spcAft>
              <a:buSzPts val="1300"/>
              <a:buChar char="●"/>
            </a:pPr>
            <a:r>
              <a:rPr lang="en"/>
              <a:t>Lesson</a:t>
            </a:r>
            <a:endParaRPr/>
          </a:p>
          <a:p>
            <a:pPr indent="-298450" lvl="1" marL="914400" rtl="0" algn="l">
              <a:lnSpc>
                <a:spcPct val="114000"/>
              </a:lnSpc>
              <a:spcBef>
                <a:spcPts val="0"/>
              </a:spcBef>
              <a:spcAft>
                <a:spcPts val="0"/>
              </a:spcAft>
              <a:buSzPts val="1100"/>
              <a:buChar char="○"/>
            </a:pPr>
            <a:r>
              <a:rPr lang="en"/>
              <a:t>Connection to geometry unit which will follow</a:t>
            </a:r>
            <a:endParaRPr/>
          </a:p>
          <a:p>
            <a:pPr indent="-298450" lvl="1" marL="914400" rtl="0" algn="l">
              <a:lnSpc>
                <a:spcPct val="114000"/>
              </a:lnSpc>
              <a:spcBef>
                <a:spcPts val="0"/>
              </a:spcBef>
              <a:spcAft>
                <a:spcPts val="0"/>
              </a:spcAft>
              <a:buSzPts val="1100"/>
              <a:buChar char="○"/>
            </a:pPr>
            <a:r>
              <a:rPr lang="en"/>
              <a:t>Defining angle, circle, perpendicular line, parallel line and line segments</a:t>
            </a:r>
            <a:endParaRPr/>
          </a:p>
        </p:txBody>
      </p:sp>
      <p:pic>
        <p:nvPicPr>
          <p:cNvPr id="240" name="Google Shape;240;p28"/>
          <p:cNvPicPr preferRelativeResize="0"/>
          <p:nvPr/>
        </p:nvPicPr>
        <p:blipFill>
          <a:blip r:embed="rId4">
            <a:alphaModFix/>
          </a:blip>
          <a:stretch>
            <a:fillRect/>
          </a:stretch>
        </p:blipFill>
        <p:spPr>
          <a:xfrm>
            <a:off x="3199775" y="2757925"/>
            <a:ext cx="1305475" cy="420550"/>
          </a:xfrm>
          <a:prstGeom prst="rect">
            <a:avLst/>
          </a:prstGeom>
          <a:noFill/>
          <a:ln>
            <a:noFill/>
          </a:ln>
        </p:spPr>
      </p:pic>
      <p:sp>
        <p:nvSpPr>
          <p:cNvPr id="241" name="Google Shape;241;p28"/>
          <p:cNvSpPr txBox="1"/>
          <p:nvPr/>
        </p:nvSpPr>
        <p:spPr>
          <a:xfrm>
            <a:off x="7880400" y="4479025"/>
            <a:ext cx="639900" cy="2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Ryan</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Step-By-Step Procedures: Art</a:t>
            </a:r>
            <a:endParaRPr/>
          </a:p>
        </p:txBody>
      </p:sp>
      <p:sp>
        <p:nvSpPr>
          <p:cNvPr id="247" name="Google Shape;247;p29"/>
          <p:cNvSpPr txBox="1"/>
          <p:nvPr>
            <p:ph idx="1" type="body"/>
          </p:nvPr>
        </p:nvSpPr>
        <p:spPr>
          <a:xfrm>
            <a:off x="819150" y="1682800"/>
            <a:ext cx="3686100" cy="2755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u="sng">
                <a:latin typeface="Arial"/>
                <a:ea typeface="Arial"/>
                <a:cs typeface="Arial"/>
                <a:sym typeface="Arial"/>
              </a:rPr>
              <a:t>Day 3 cont.:</a:t>
            </a:r>
            <a:endParaRPr b="1" u="sng">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solidFill>
                  <a:srgbClr val="000000"/>
                </a:solidFill>
                <a:latin typeface="Arial"/>
                <a:ea typeface="Arial"/>
                <a:cs typeface="Arial"/>
                <a:sym typeface="Arial"/>
              </a:rPr>
              <a:t>Closure: </a:t>
            </a:r>
            <a:endParaRPr>
              <a:solidFill>
                <a:srgbClr val="000000"/>
              </a:solidFill>
              <a:latin typeface="Arial"/>
              <a:ea typeface="Arial"/>
              <a:cs typeface="Arial"/>
              <a:sym typeface="Arial"/>
            </a:endParaRPr>
          </a:p>
          <a:p>
            <a:pPr indent="-298450" lvl="1" marL="914400" rtl="0" algn="l">
              <a:lnSpc>
                <a:spcPct val="100000"/>
              </a:lnSpc>
              <a:spcBef>
                <a:spcPts val="0"/>
              </a:spcBef>
              <a:spcAft>
                <a:spcPts val="0"/>
              </a:spcAft>
              <a:buSzPts val="1100"/>
              <a:buFont typeface="Arial"/>
              <a:buChar char="○"/>
            </a:pPr>
            <a:r>
              <a:rPr lang="en" sz="1100">
                <a:solidFill>
                  <a:srgbClr val="000000"/>
                </a:solidFill>
                <a:latin typeface="Arial"/>
                <a:ea typeface="Arial"/>
                <a:cs typeface="Arial"/>
                <a:sym typeface="Arial"/>
              </a:rPr>
              <a:t>C</a:t>
            </a:r>
            <a:r>
              <a:rPr lang="en">
                <a:solidFill>
                  <a:srgbClr val="000000"/>
                </a:solidFill>
                <a:latin typeface="Arial"/>
                <a:ea typeface="Arial"/>
                <a:cs typeface="Arial"/>
                <a:sym typeface="Arial"/>
              </a:rPr>
              <a:t>lean/ Return Materials. </a:t>
            </a:r>
            <a:endParaRPr>
              <a:solidFill>
                <a:srgbClr val="000000"/>
              </a:solidFill>
              <a:latin typeface="Arial"/>
              <a:ea typeface="Arial"/>
              <a:cs typeface="Arial"/>
              <a:sym typeface="Arial"/>
            </a:endParaRPr>
          </a:p>
          <a:p>
            <a:pPr indent="-298450" lvl="1" marL="914400" rtl="0" algn="l">
              <a:lnSpc>
                <a:spcPct val="100000"/>
              </a:lnSpc>
              <a:spcBef>
                <a:spcPts val="0"/>
              </a:spcBef>
              <a:spcAft>
                <a:spcPts val="0"/>
              </a:spcAft>
              <a:buSzPts val="1100"/>
              <a:buFont typeface="Arial"/>
              <a:buChar char="○"/>
            </a:pPr>
            <a:r>
              <a:rPr lang="en">
                <a:solidFill>
                  <a:srgbClr val="000000"/>
                </a:solidFill>
                <a:latin typeface="Arial"/>
                <a:ea typeface="Arial"/>
                <a:cs typeface="Arial"/>
                <a:sym typeface="Arial"/>
              </a:rPr>
              <a:t>Research for artsy ideas for Flextangles  </a:t>
            </a:r>
            <a:endParaRPr>
              <a:solidFill>
                <a:srgbClr val="000000"/>
              </a:solidFill>
              <a:latin typeface="Arial"/>
              <a:ea typeface="Arial"/>
              <a:cs typeface="Arial"/>
              <a:sym typeface="Arial"/>
            </a:endParaRPr>
          </a:p>
          <a:p>
            <a:pPr indent="0" lvl="0" marL="914400" rtl="0" algn="l">
              <a:lnSpc>
                <a:spcPct val="100000"/>
              </a:lnSpc>
              <a:spcBef>
                <a:spcPts val="0"/>
              </a:spcBef>
              <a:spcAft>
                <a:spcPts val="0"/>
              </a:spcAft>
              <a:buNone/>
            </a:pPr>
            <a:r>
              <a:rPr lang="en" sz="900">
                <a:solidFill>
                  <a:srgbClr val="000000"/>
                </a:solidFill>
                <a:latin typeface="Arial"/>
                <a:ea typeface="Arial"/>
                <a:cs typeface="Arial"/>
                <a:sym typeface="Arial"/>
              </a:rPr>
              <a:t>Bring 4 ideas for next class look Zentangle</a:t>
            </a:r>
            <a:endParaRPr b="1" sz="900" u="sng">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u="sng">
                <a:solidFill>
                  <a:srgbClr val="000000"/>
                </a:solidFill>
                <a:latin typeface="Arial"/>
                <a:ea typeface="Arial"/>
                <a:cs typeface="Arial"/>
                <a:sym typeface="Arial"/>
              </a:rPr>
              <a:t>Day 4</a:t>
            </a:r>
            <a:endParaRPr b="1" u="sng">
              <a:solidFill>
                <a:srgbClr val="000000"/>
              </a:solidFill>
              <a:latin typeface="Arial"/>
              <a:ea typeface="Arial"/>
              <a:cs typeface="Arial"/>
              <a:sym typeface="Arial"/>
            </a:endParaRPr>
          </a:p>
          <a:p>
            <a:pPr indent="-298450" lvl="0" marL="457200" rtl="0" algn="l">
              <a:lnSpc>
                <a:spcPct val="100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Opener/Warm-Up</a:t>
            </a:r>
            <a:endParaRPr sz="1100">
              <a:solidFill>
                <a:srgbClr val="000000"/>
              </a:solidFill>
              <a:latin typeface="Arial"/>
              <a:ea typeface="Arial"/>
              <a:cs typeface="Arial"/>
              <a:sym typeface="Arial"/>
            </a:endParaRPr>
          </a:p>
          <a:p>
            <a:pPr indent="-298450" lvl="0" marL="457200" rtl="0" algn="l">
              <a:lnSpc>
                <a:spcPct val="100000"/>
              </a:lnSpc>
              <a:spcBef>
                <a:spcPts val="0"/>
              </a:spcBef>
              <a:spcAft>
                <a:spcPts val="0"/>
              </a:spcAft>
              <a:buClr>
                <a:srgbClr val="000000"/>
              </a:buClr>
              <a:buSzPts val="1100"/>
              <a:buFont typeface="Arial"/>
              <a:buChar char="●"/>
            </a:pPr>
            <a:r>
              <a:rPr b="1" lang="en" sz="1100">
                <a:solidFill>
                  <a:srgbClr val="000000"/>
                </a:solidFill>
                <a:latin typeface="Arial"/>
                <a:ea typeface="Arial"/>
                <a:cs typeface="Arial"/>
                <a:sym typeface="Arial"/>
              </a:rPr>
              <a:t>Introduction to artist</a:t>
            </a:r>
            <a:endParaRPr b="1" sz="1100">
              <a:solidFill>
                <a:srgbClr val="000000"/>
              </a:solidFill>
              <a:latin typeface="Arial"/>
              <a:ea typeface="Arial"/>
              <a:cs typeface="Arial"/>
              <a:sym typeface="Arial"/>
            </a:endParaRPr>
          </a:p>
          <a:p>
            <a:pPr indent="-298450" lvl="1" marL="914400" rtl="0" algn="l">
              <a:lnSpc>
                <a:spcPct val="100000"/>
              </a:lnSpc>
              <a:spcBef>
                <a:spcPts val="0"/>
              </a:spcBef>
              <a:spcAft>
                <a:spcPts val="0"/>
              </a:spcAft>
              <a:buClr>
                <a:srgbClr val="000000"/>
              </a:buClr>
              <a:buSzPts val="1100"/>
              <a:buFont typeface="Arial"/>
              <a:buChar char="○"/>
            </a:pPr>
            <a:r>
              <a:rPr lang="en">
                <a:solidFill>
                  <a:srgbClr val="000000"/>
                </a:solidFill>
                <a:latin typeface="Arial"/>
                <a:ea typeface="Arial"/>
                <a:cs typeface="Arial"/>
                <a:sym typeface="Arial"/>
              </a:rPr>
              <a:t>Brief introduction of the artist Jesus Rafael Soto </a:t>
            </a:r>
            <a:endParaRPr>
              <a:solidFill>
                <a:srgbClr val="000000"/>
              </a:solidFill>
              <a:latin typeface="Arial"/>
              <a:ea typeface="Arial"/>
              <a:cs typeface="Arial"/>
              <a:sym typeface="Arial"/>
            </a:endParaRPr>
          </a:p>
          <a:p>
            <a:pPr indent="-298450" lvl="1" marL="914400" rtl="0" algn="l">
              <a:lnSpc>
                <a:spcPct val="100000"/>
              </a:lnSpc>
              <a:spcBef>
                <a:spcPts val="0"/>
              </a:spcBef>
              <a:spcAft>
                <a:spcPts val="0"/>
              </a:spcAft>
              <a:buClr>
                <a:srgbClr val="000000"/>
              </a:buClr>
              <a:buSzPts val="1100"/>
              <a:buFont typeface="Arial"/>
              <a:buChar char="○"/>
            </a:pPr>
            <a:r>
              <a:rPr lang="en">
                <a:solidFill>
                  <a:srgbClr val="000000"/>
                </a:solidFill>
                <a:latin typeface="Arial"/>
                <a:ea typeface="Arial"/>
                <a:cs typeface="Arial"/>
                <a:sym typeface="Arial"/>
              </a:rPr>
              <a:t>Activity Decoration fo flextangles/</a:t>
            </a:r>
            <a:r>
              <a:rPr lang="en" sz="1200">
                <a:solidFill>
                  <a:srgbClr val="333333"/>
                </a:solidFill>
                <a:highlight>
                  <a:srgbClr val="FEFEFE"/>
                </a:highlight>
                <a:latin typeface="Arial"/>
                <a:ea typeface="Arial"/>
                <a:cs typeface="Arial"/>
                <a:sym typeface="Arial"/>
              </a:rPr>
              <a:t>Zentangle </a:t>
            </a:r>
            <a:endParaRPr>
              <a:solidFill>
                <a:srgbClr val="000000"/>
              </a:solidFill>
              <a:latin typeface="Arial"/>
              <a:ea typeface="Arial"/>
              <a:cs typeface="Arial"/>
              <a:sym typeface="Arial"/>
            </a:endParaRPr>
          </a:p>
          <a:p>
            <a:pPr indent="-298450" lvl="0" marL="457200" rtl="0" algn="l">
              <a:lnSpc>
                <a:spcPct val="100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Closure</a:t>
            </a:r>
            <a:endParaRPr sz="1100">
              <a:solidFill>
                <a:srgbClr val="000000"/>
              </a:solidFill>
              <a:latin typeface="Arial"/>
              <a:ea typeface="Arial"/>
              <a:cs typeface="Arial"/>
              <a:sym typeface="Arial"/>
            </a:endParaRPr>
          </a:p>
          <a:p>
            <a:pPr indent="-298450" lvl="1" marL="914400" rtl="0" algn="l">
              <a:lnSpc>
                <a:spcPct val="100000"/>
              </a:lnSpc>
              <a:spcBef>
                <a:spcPts val="0"/>
              </a:spcBef>
              <a:spcAft>
                <a:spcPts val="0"/>
              </a:spcAft>
              <a:buClr>
                <a:srgbClr val="000000"/>
              </a:buClr>
              <a:buSzPts val="1100"/>
              <a:buFont typeface="Arial"/>
              <a:buChar char="○"/>
            </a:pPr>
            <a:r>
              <a:rPr lang="en">
                <a:solidFill>
                  <a:srgbClr val="000000"/>
                </a:solidFill>
                <a:latin typeface="Arial"/>
                <a:ea typeface="Arial"/>
                <a:cs typeface="Arial"/>
                <a:sym typeface="Arial"/>
              </a:rPr>
              <a:t>Clean up/ and finish projects at home.</a:t>
            </a:r>
            <a:endParaRPr>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sz="1100"/>
          </a:p>
        </p:txBody>
      </p:sp>
      <p:sp>
        <p:nvSpPr>
          <p:cNvPr id="248" name="Google Shape;248;p29"/>
          <p:cNvSpPr txBox="1"/>
          <p:nvPr>
            <p:ph idx="4294967295" type="body"/>
          </p:nvPr>
        </p:nvSpPr>
        <p:spPr>
          <a:xfrm>
            <a:off x="4638675" y="1682925"/>
            <a:ext cx="3686100" cy="2755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pic>
        <p:nvPicPr>
          <p:cNvPr id="249" name="Google Shape;249;p29"/>
          <p:cNvPicPr preferRelativeResize="0"/>
          <p:nvPr/>
        </p:nvPicPr>
        <p:blipFill>
          <a:blip r:embed="rId3">
            <a:alphaModFix/>
          </a:blip>
          <a:stretch>
            <a:fillRect/>
          </a:stretch>
        </p:blipFill>
        <p:spPr>
          <a:xfrm>
            <a:off x="4791275" y="2028800"/>
            <a:ext cx="3383125" cy="2032875"/>
          </a:xfrm>
          <a:prstGeom prst="rect">
            <a:avLst/>
          </a:prstGeom>
          <a:noFill/>
          <a:ln>
            <a:noFill/>
          </a:ln>
        </p:spPr>
      </p:pic>
      <p:sp>
        <p:nvSpPr>
          <p:cNvPr id="250" name="Google Shape;250;p29"/>
          <p:cNvSpPr txBox="1"/>
          <p:nvPr/>
        </p:nvSpPr>
        <p:spPr>
          <a:xfrm>
            <a:off x="6636075" y="4542175"/>
            <a:ext cx="1782600" cy="1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Oscar</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pic>
        <p:nvPicPr>
          <p:cNvPr descr="composition by jesús rafael soto" id="255" name="Google Shape;255;p30" title="Composition by Jesús Rafael Soto"/>
          <p:cNvPicPr preferRelativeResize="0"/>
          <p:nvPr/>
        </p:nvPicPr>
        <p:blipFill>
          <a:blip r:embed="rId3">
            <a:alphaModFix/>
          </a:blip>
          <a:stretch>
            <a:fillRect/>
          </a:stretch>
        </p:blipFill>
        <p:spPr>
          <a:xfrm>
            <a:off x="5736622" y="1440603"/>
            <a:ext cx="1762650" cy="2588900"/>
          </a:xfrm>
          <a:prstGeom prst="rect">
            <a:avLst/>
          </a:prstGeom>
          <a:noFill/>
          <a:ln>
            <a:noFill/>
          </a:ln>
        </p:spPr>
      </p:pic>
      <p:sp>
        <p:nvSpPr>
          <p:cNvPr id="256" name="Google Shape;256;p3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Jesus Rafael Soto Brief Introduction</a:t>
            </a:r>
            <a:endParaRPr/>
          </a:p>
        </p:txBody>
      </p:sp>
      <p:sp>
        <p:nvSpPr>
          <p:cNvPr id="257" name="Google Shape;257;p30"/>
          <p:cNvSpPr txBox="1"/>
          <p:nvPr>
            <p:ph idx="1" type="body"/>
          </p:nvPr>
        </p:nvSpPr>
        <p:spPr>
          <a:xfrm>
            <a:off x="819150" y="3333250"/>
            <a:ext cx="7505700" cy="134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highlight>
                  <a:srgbClr val="FFFFFF"/>
                </a:highlight>
                <a:latin typeface="Arial"/>
                <a:ea typeface="Arial"/>
                <a:cs typeface="Arial"/>
                <a:sym typeface="Arial"/>
              </a:rPr>
              <a:t>Jesus Rafael Soto was a Venezuelan artist. Soto’s works </a:t>
            </a:r>
            <a:endParaRPr sz="120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lang="en" sz="1200">
                <a:solidFill>
                  <a:srgbClr val="000000"/>
                </a:solidFill>
                <a:highlight>
                  <a:srgbClr val="FFFFFF"/>
                </a:highlight>
                <a:latin typeface="Arial"/>
                <a:ea typeface="Arial"/>
                <a:cs typeface="Arial"/>
                <a:sym typeface="Arial"/>
              </a:rPr>
              <a:t>contained geometric and organic forms. In the 1960s.</a:t>
            </a:r>
            <a:endParaRPr sz="120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lang="en" sz="1200">
                <a:solidFill>
                  <a:srgbClr val="000000"/>
                </a:solidFill>
                <a:highlight>
                  <a:srgbClr val="FFFFFF"/>
                </a:highlight>
                <a:latin typeface="Arial"/>
                <a:ea typeface="Arial"/>
                <a:cs typeface="Arial"/>
                <a:sym typeface="Arial"/>
              </a:rPr>
              <a:t> he created the installations for which he is best known today: </a:t>
            </a:r>
            <a:endParaRPr sz="120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lang="en" sz="1200">
                <a:solidFill>
                  <a:srgbClr val="000000"/>
                </a:solidFill>
                <a:highlight>
                  <a:srgbClr val="FFFFFF"/>
                </a:highlight>
                <a:latin typeface="Arial"/>
                <a:ea typeface="Arial"/>
                <a:cs typeface="Arial"/>
                <a:sym typeface="Arial"/>
              </a:rPr>
              <a:t>linear structures made from industrial materials like nylon, </a:t>
            </a:r>
            <a:endParaRPr sz="120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rPr lang="en" sz="1200">
                <a:solidFill>
                  <a:srgbClr val="000000"/>
                </a:solidFill>
                <a:highlight>
                  <a:srgbClr val="FFFFFF"/>
                </a:highlight>
                <a:latin typeface="Arial"/>
                <a:ea typeface="Arial"/>
                <a:cs typeface="Arial"/>
                <a:sym typeface="Arial"/>
              </a:rPr>
              <a:t>Perspex, and steel intended for the participant to walk through.</a:t>
            </a:r>
            <a:endParaRPr sz="1200">
              <a:solidFill>
                <a:srgbClr val="000000"/>
              </a:solidFill>
              <a:highlight>
                <a:srgbClr val="FFFFFF"/>
              </a:highlight>
              <a:latin typeface="Arial"/>
              <a:ea typeface="Arial"/>
              <a:cs typeface="Arial"/>
              <a:sym typeface="Arial"/>
            </a:endParaRPr>
          </a:p>
          <a:p>
            <a:pPr indent="0" lvl="0" marL="0" rtl="0" algn="l">
              <a:spcBef>
                <a:spcPts val="0"/>
              </a:spcBef>
              <a:spcAft>
                <a:spcPts val="1600"/>
              </a:spcAft>
              <a:buNone/>
            </a:pPr>
            <a:r>
              <a:t/>
            </a:r>
            <a:endParaRPr/>
          </a:p>
        </p:txBody>
      </p:sp>
      <p:sp>
        <p:nvSpPr>
          <p:cNvPr id="258" name="Google Shape;258;p30"/>
          <p:cNvSpPr txBox="1"/>
          <p:nvPr/>
        </p:nvSpPr>
        <p:spPr>
          <a:xfrm>
            <a:off x="5012950" y="4029500"/>
            <a:ext cx="3210000" cy="713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u="sng">
                <a:highlight>
                  <a:srgbClr val="FFFFFF"/>
                </a:highlight>
                <a:hlinkClick r:id="rId4"/>
              </a:rPr>
              <a:t>Jesús Rafael Soto</a:t>
            </a:r>
            <a:r>
              <a:rPr lang="en" sz="900">
                <a:highlight>
                  <a:srgbClr val="FFFFFF"/>
                </a:highlight>
              </a:rPr>
              <a:t> (Venezuelan, 1923–2005)</a:t>
            </a:r>
            <a:endParaRPr sz="900">
              <a:highlight>
                <a:srgbClr val="FFFFFF"/>
              </a:highlight>
            </a:endParaRPr>
          </a:p>
          <a:p>
            <a:pPr indent="0" lvl="0" marL="0" rtl="0" algn="ctr">
              <a:lnSpc>
                <a:spcPct val="150000"/>
              </a:lnSpc>
              <a:spcBef>
                <a:spcPts val="0"/>
              </a:spcBef>
              <a:spcAft>
                <a:spcPts val="0"/>
              </a:spcAft>
              <a:buNone/>
            </a:pPr>
            <a:r>
              <a:rPr lang="en" sz="900">
                <a:highlight>
                  <a:srgbClr val="FFFFFF"/>
                </a:highlight>
              </a:rPr>
              <a:t>Title: Composition. Medium: color lithograph. </a:t>
            </a:r>
            <a:endParaRPr sz="900">
              <a:highlight>
                <a:srgbClr val="FFFFFF"/>
              </a:highlight>
            </a:endParaRPr>
          </a:p>
          <a:p>
            <a:pPr indent="0" lvl="0" marL="0" rtl="0" algn="ctr">
              <a:lnSpc>
                <a:spcPct val="150000"/>
              </a:lnSpc>
              <a:spcBef>
                <a:spcPts val="0"/>
              </a:spcBef>
              <a:spcAft>
                <a:spcPts val="0"/>
              </a:spcAft>
              <a:buNone/>
            </a:pPr>
            <a:r>
              <a:rPr lang="en" sz="900">
                <a:highlight>
                  <a:srgbClr val="FFFFFF"/>
                </a:highlight>
              </a:rPr>
              <a:t>Size: 49 x 34 cm. (19.3 x 13.4 in.)</a:t>
            </a:r>
            <a:endParaRPr>
              <a:latin typeface="Calibri"/>
              <a:ea typeface="Calibri"/>
              <a:cs typeface="Calibri"/>
              <a:sym typeface="Calibri"/>
            </a:endParaRPr>
          </a:p>
        </p:txBody>
      </p:sp>
      <p:pic>
        <p:nvPicPr>
          <p:cNvPr descr="Image result for jesus rafael soto" id="259" name="Google Shape;259;p30" title="http://www.wikiart.org/en/jesus-rafael-soto"/>
          <p:cNvPicPr preferRelativeResize="0"/>
          <p:nvPr/>
        </p:nvPicPr>
        <p:blipFill>
          <a:blip r:embed="rId5">
            <a:alphaModFix/>
          </a:blip>
          <a:stretch>
            <a:fillRect/>
          </a:stretch>
        </p:blipFill>
        <p:spPr>
          <a:xfrm>
            <a:off x="1922066" y="1591325"/>
            <a:ext cx="1261109" cy="1663600"/>
          </a:xfrm>
          <a:prstGeom prst="rect">
            <a:avLst/>
          </a:prstGeom>
          <a:noFill/>
          <a:ln>
            <a:noFill/>
          </a:ln>
        </p:spPr>
      </p:pic>
      <p:sp>
        <p:nvSpPr>
          <p:cNvPr id="260" name="Google Shape;260;p30"/>
          <p:cNvSpPr txBox="1"/>
          <p:nvPr/>
        </p:nvSpPr>
        <p:spPr>
          <a:xfrm>
            <a:off x="7829825" y="4351575"/>
            <a:ext cx="6612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Diana</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3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Zentangle</a:t>
            </a:r>
            <a:endParaRPr/>
          </a:p>
        </p:txBody>
      </p:sp>
      <p:sp>
        <p:nvSpPr>
          <p:cNvPr id="266" name="Google Shape;266;p31"/>
          <p:cNvSpPr txBox="1"/>
          <p:nvPr>
            <p:ph idx="1" type="body"/>
          </p:nvPr>
        </p:nvSpPr>
        <p:spPr>
          <a:xfrm>
            <a:off x="819150" y="202565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t>
            </a:r>
            <a:endParaRPr/>
          </a:p>
        </p:txBody>
      </p:sp>
      <p:pic>
        <p:nvPicPr>
          <p:cNvPr id="267" name="Google Shape;267;p31"/>
          <p:cNvPicPr preferRelativeResize="0"/>
          <p:nvPr/>
        </p:nvPicPr>
        <p:blipFill>
          <a:blip r:embed="rId3">
            <a:alphaModFix/>
          </a:blip>
          <a:stretch>
            <a:fillRect/>
          </a:stretch>
        </p:blipFill>
        <p:spPr>
          <a:xfrm>
            <a:off x="4704100" y="1866900"/>
            <a:ext cx="3733800" cy="2190750"/>
          </a:xfrm>
          <a:prstGeom prst="rect">
            <a:avLst/>
          </a:prstGeom>
          <a:noFill/>
          <a:ln>
            <a:noFill/>
          </a:ln>
        </p:spPr>
      </p:pic>
      <p:sp>
        <p:nvSpPr>
          <p:cNvPr id="268" name="Google Shape;268;p31"/>
          <p:cNvSpPr txBox="1"/>
          <p:nvPr/>
        </p:nvSpPr>
        <p:spPr>
          <a:xfrm>
            <a:off x="1175125" y="167990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solidFill>
                <a:srgbClr val="333333"/>
              </a:solidFill>
              <a:highlight>
                <a:srgbClr val="FFFFFF"/>
              </a:highlight>
            </a:endParaRPr>
          </a:p>
        </p:txBody>
      </p:sp>
      <p:sp>
        <p:nvSpPr>
          <p:cNvPr id="269" name="Google Shape;269;p31"/>
          <p:cNvSpPr txBox="1"/>
          <p:nvPr/>
        </p:nvSpPr>
        <p:spPr>
          <a:xfrm>
            <a:off x="1001025" y="155805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777777"/>
                </a:solidFill>
                <a:highlight>
                  <a:srgbClr val="FFFFFF"/>
                </a:highlight>
              </a:rPr>
              <a:t>For this Project, we will create a Flex angle that are perfect kinetic and movable mathematical sculptures for all.</a:t>
            </a:r>
            <a:r>
              <a:rPr lang="en" sz="1300">
                <a:solidFill>
                  <a:srgbClr val="333333"/>
                </a:solidFill>
                <a:highlight>
                  <a:srgbClr val="FFFFFF"/>
                </a:highlight>
              </a:rPr>
              <a:t> This project will help the students to addresses some of the Elements of Art like shape, form, value, color, and line. It will also introduce them to the</a:t>
            </a:r>
            <a:r>
              <a:rPr lang="en" sz="1200">
                <a:solidFill>
                  <a:srgbClr val="333333"/>
                </a:solidFill>
                <a:highlight>
                  <a:srgbClr val="FEFEFE"/>
                </a:highlight>
              </a:rPr>
              <a:t> Zentangle Method which is an easy-to-learn, relaxing, and fun way to create beautiful images by drawing structured patterns.</a:t>
            </a:r>
            <a:endParaRPr sz="1300">
              <a:solidFill>
                <a:srgbClr val="333333"/>
              </a:solidFill>
              <a:highlight>
                <a:srgbClr val="FFFFFF"/>
              </a:highlight>
            </a:endParaRPr>
          </a:p>
        </p:txBody>
      </p:sp>
      <p:sp>
        <p:nvSpPr>
          <p:cNvPr id="270" name="Google Shape;270;p31"/>
          <p:cNvSpPr txBox="1"/>
          <p:nvPr/>
        </p:nvSpPr>
        <p:spPr>
          <a:xfrm>
            <a:off x="7829825" y="4351575"/>
            <a:ext cx="6612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Diana</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Narrative Overview</a:t>
            </a:r>
            <a:endParaRPr/>
          </a:p>
        </p:txBody>
      </p:sp>
      <p:sp>
        <p:nvSpPr>
          <p:cNvPr id="136" name="Google Shape;136;p14"/>
          <p:cNvSpPr txBox="1"/>
          <p:nvPr>
            <p:ph idx="1" type="body"/>
          </p:nvPr>
        </p:nvSpPr>
        <p:spPr>
          <a:xfrm>
            <a:off x="819150" y="14573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Kinetic art, such as “Kaleidocycles” or “Flextangles”, are fun and entertaining ways to introduce students to concepts from different content areas. For art classes</a:t>
            </a:r>
            <a:r>
              <a:rPr lang="en" sz="1400"/>
              <a:t>, they can used to teach form, shape, color, line and value.</a:t>
            </a:r>
            <a:r>
              <a:rPr lang="en" sz="1400"/>
              <a:t> In math, they can touch upon topics like angles, planes, shape and geometric concepts. In science, they can be used to visualize cycles, such as life cycles, seasons, photosynthesis, etc. And in the humanities, they can be used to illustrate poems, discuss storylines and document historical events. </a:t>
            </a:r>
            <a:endParaRPr sz="1400"/>
          </a:p>
          <a:p>
            <a:pPr indent="0" lvl="0" marL="0" rtl="0" algn="l">
              <a:spcBef>
                <a:spcPts val="1600"/>
              </a:spcBef>
              <a:spcAft>
                <a:spcPts val="0"/>
              </a:spcAft>
              <a:buNone/>
            </a:pPr>
            <a:r>
              <a:t/>
            </a:r>
            <a:endParaRPr sz="1400"/>
          </a:p>
          <a:p>
            <a:pPr indent="0" lvl="0" marL="0" rtl="0" algn="r">
              <a:spcBef>
                <a:spcPts val="1600"/>
              </a:spcBef>
              <a:spcAft>
                <a:spcPts val="0"/>
              </a:spcAft>
              <a:buNone/>
            </a:pPr>
            <a:r>
              <a:t/>
            </a:r>
            <a:endParaRPr sz="1400"/>
          </a:p>
          <a:p>
            <a:pPr indent="0" lvl="0" marL="0" rtl="0" algn="r">
              <a:spcBef>
                <a:spcPts val="1600"/>
              </a:spcBef>
              <a:spcAft>
                <a:spcPts val="1600"/>
              </a:spcAft>
              <a:buNone/>
            </a:pPr>
            <a:r>
              <a:rPr lang="en" sz="1400" u="sng">
                <a:solidFill>
                  <a:schemeClr val="hlink"/>
                </a:solidFill>
                <a:hlinkClick r:id="rId3"/>
              </a:rPr>
              <a:t>Kaleidocycle Video</a:t>
            </a:r>
            <a:endParaRPr sz="1400"/>
          </a:p>
        </p:txBody>
      </p:sp>
      <p:pic>
        <p:nvPicPr>
          <p:cNvPr id="137" name="Google Shape;137;p14"/>
          <p:cNvPicPr preferRelativeResize="0"/>
          <p:nvPr/>
        </p:nvPicPr>
        <p:blipFill>
          <a:blip r:embed="rId4">
            <a:alphaModFix/>
          </a:blip>
          <a:stretch>
            <a:fillRect/>
          </a:stretch>
        </p:blipFill>
        <p:spPr>
          <a:xfrm>
            <a:off x="2681850" y="3033600"/>
            <a:ext cx="3465599" cy="1473750"/>
          </a:xfrm>
          <a:prstGeom prst="rect">
            <a:avLst/>
          </a:prstGeom>
          <a:noFill/>
          <a:ln>
            <a:noFill/>
          </a:ln>
        </p:spPr>
      </p:pic>
      <p:sp>
        <p:nvSpPr>
          <p:cNvPr id="138" name="Google Shape;138;p14"/>
          <p:cNvSpPr txBox="1"/>
          <p:nvPr/>
        </p:nvSpPr>
        <p:spPr>
          <a:xfrm>
            <a:off x="7455700" y="4507350"/>
            <a:ext cx="1014600" cy="22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Ryan</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Step-By-Step Procedures: English</a:t>
            </a:r>
            <a:endParaRPr/>
          </a:p>
        </p:txBody>
      </p:sp>
      <p:sp>
        <p:nvSpPr>
          <p:cNvPr id="276" name="Google Shape;276;p32"/>
          <p:cNvSpPr txBox="1"/>
          <p:nvPr>
            <p:ph idx="1" type="body"/>
          </p:nvPr>
        </p:nvSpPr>
        <p:spPr>
          <a:xfrm>
            <a:off x="819150" y="1682800"/>
            <a:ext cx="3686100" cy="2755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u="sng">
                <a:latin typeface="Arial"/>
                <a:ea typeface="Arial"/>
                <a:cs typeface="Arial"/>
                <a:sym typeface="Arial"/>
              </a:rPr>
              <a:t>Day 5</a:t>
            </a:r>
            <a:endParaRPr b="1" u="sng">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sz="1100">
                <a:solidFill>
                  <a:srgbClr val="000000"/>
                </a:solidFill>
                <a:latin typeface="Arial"/>
                <a:ea typeface="Arial"/>
                <a:cs typeface="Arial"/>
                <a:sym typeface="Arial"/>
              </a:rPr>
              <a:t>Opener/Warm-up: </a:t>
            </a:r>
            <a:endParaRPr sz="1100">
              <a:solidFill>
                <a:srgbClr val="000000"/>
              </a:solidFill>
              <a:latin typeface="Arial"/>
              <a:ea typeface="Arial"/>
              <a:cs typeface="Arial"/>
              <a:sym typeface="Arial"/>
            </a:endParaRPr>
          </a:p>
          <a:p>
            <a:pPr indent="-298450" lvl="1" marL="914400" rtl="0" algn="l">
              <a:lnSpc>
                <a:spcPct val="100000"/>
              </a:lnSpc>
              <a:spcBef>
                <a:spcPts val="0"/>
              </a:spcBef>
              <a:spcAft>
                <a:spcPts val="0"/>
              </a:spcAft>
              <a:buSzPts val="1100"/>
              <a:buFont typeface="Arial"/>
              <a:buChar char="○"/>
            </a:pPr>
            <a:r>
              <a:rPr lang="en" sz="1100">
                <a:solidFill>
                  <a:srgbClr val="000000"/>
                </a:solidFill>
                <a:latin typeface="Arial"/>
                <a:ea typeface="Arial"/>
                <a:cs typeface="Arial"/>
                <a:sym typeface="Arial"/>
              </a:rPr>
              <a:t>Discussion</a:t>
            </a:r>
            <a:endParaRPr sz="1100">
              <a:solidFill>
                <a:srgbClr val="000000"/>
              </a:solidFill>
              <a:latin typeface="Arial"/>
              <a:ea typeface="Arial"/>
              <a:cs typeface="Arial"/>
              <a:sym typeface="Arial"/>
            </a:endParaRPr>
          </a:p>
          <a:p>
            <a:pPr indent="0" lvl="0" marL="91440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Mini lesson: Show one of Jesus Rafael Soto’s works and what inspired him. </a:t>
            </a:r>
            <a:endParaRPr sz="1100">
              <a:solidFill>
                <a:srgbClr val="000000"/>
              </a:solidFill>
              <a:latin typeface="Arial"/>
              <a:ea typeface="Arial"/>
              <a:cs typeface="Arial"/>
              <a:sym typeface="Arial"/>
            </a:endParaRPr>
          </a:p>
          <a:p>
            <a:pPr indent="-298450" lvl="1" marL="9144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Fork activity</a:t>
            </a:r>
            <a:endParaRPr sz="1100">
              <a:solidFill>
                <a:srgbClr val="000000"/>
              </a:solidFill>
              <a:latin typeface="Arial"/>
              <a:ea typeface="Arial"/>
              <a:cs typeface="Arial"/>
              <a:sym typeface="Arial"/>
            </a:endParaRPr>
          </a:p>
          <a:p>
            <a:pPr indent="0" lvl="0" marL="914400" rtl="0" algn="l">
              <a:spcBef>
                <a:spcPts val="0"/>
              </a:spcBef>
              <a:spcAft>
                <a:spcPts val="0"/>
              </a:spcAft>
              <a:buNone/>
            </a:pPr>
            <a:r>
              <a:t/>
            </a:r>
            <a:endParaRPr>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Discussion</a:t>
            </a:r>
            <a:endParaRPr sz="1100">
              <a:solidFill>
                <a:srgbClr val="000000"/>
              </a:solidFill>
              <a:latin typeface="Arial"/>
              <a:ea typeface="Arial"/>
              <a:cs typeface="Arial"/>
              <a:sym typeface="Arial"/>
            </a:endParaRPr>
          </a:p>
          <a:p>
            <a:pPr indent="0" lvl="0" marL="457200" rtl="0" algn="l">
              <a:spcBef>
                <a:spcPts val="0"/>
              </a:spcBef>
              <a:spcAft>
                <a:spcPts val="0"/>
              </a:spcAft>
              <a:buNone/>
            </a:pPr>
            <a:r>
              <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Application</a:t>
            </a:r>
            <a:endParaRPr sz="1100">
              <a:solidFill>
                <a:srgbClr val="000000"/>
              </a:solidFill>
              <a:latin typeface="Arial"/>
              <a:ea typeface="Arial"/>
              <a:cs typeface="Arial"/>
              <a:sym typeface="Arial"/>
            </a:endParaRPr>
          </a:p>
          <a:p>
            <a:pPr indent="-298450" lvl="1" marL="914400" rtl="0" algn="l">
              <a:spcBef>
                <a:spcPts val="0"/>
              </a:spcBef>
              <a:spcAft>
                <a:spcPts val="0"/>
              </a:spcAft>
              <a:buClr>
                <a:srgbClr val="000000"/>
              </a:buClr>
              <a:buSzPts val="1100"/>
              <a:buFont typeface="Arial"/>
              <a:buChar char="○"/>
            </a:pPr>
            <a:r>
              <a:rPr lang="en">
                <a:solidFill>
                  <a:srgbClr val="000000"/>
                </a:solidFill>
                <a:latin typeface="Arial"/>
                <a:ea typeface="Arial"/>
                <a:cs typeface="Arial"/>
                <a:sym typeface="Arial"/>
              </a:rPr>
              <a:t>W</a:t>
            </a:r>
            <a:r>
              <a:rPr lang="en" sz="1100">
                <a:solidFill>
                  <a:srgbClr val="000000"/>
                </a:solidFill>
                <a:latin typeface="Arial"/>
                <a:ea typeface="Arial"/>
                <a:cs typeface="Arial"/>
                <a:sym typeface="Arial"/>
              </a:rPr>
              <a:t>rite a paragraph </a:t>
            </a:r>
            <a:endParaRPr>
              <a:solidFill>
                <a:srgbClr val="000000"/>
              </a:solidFill>
              <a:latin typeface="Arial"/>
              <a:ea typeface="Arial"/>
              <a:cs typeface="Arial"/>
              <a:sym typeface="Arial"/>
            </a:endParaRPr>
          </a:p>
          <a:p>
            <a:pPr indent="-298450" lvl="1" marL="914400" rtl="0" algn="l">
              <a:spcBef>
                <a:spcPts val="0"/>
              </a:spcBef>
              <a:spcAft>
                <a:spcPts val="0"/>
              </a:spcAft>
              <a:buClr>
                <a:srgbClr val="000000"/>
              </a:buClr>
              <a:buSzPts val="1100"/>
              <a:buFont typeface="Arial"/>
              <a:buChar char="○"/>
            </a:pPr>
            <a:r>
              <a:rPr lang="en">
                <a:solidFill>
                  <a:srgbClr val="000000"/>
                </a:solidFill>
                <a:latin typeface="Arial"/>
                <a:ea typeface="Arial"/>
                <a:cs typeface="Arial"/>
                <a:sym typeface="Arial"/>
              </a:rPr>
              <a:t>Closing: </a:t>
            </a:r>
            <a:endParaRPr>
              <a:solidFill>
                <a:srgbClr val="000000"/>
              </a:solidFill>
              <a:latin typeface="Arial"/>
              <a:ea typeface="Arial"/>
              <a:cs typeface="Arial"/>
              <a:sym typeface="Arial"/>
            </a:endParaRPr>
          </a:p>
        </p:txBody>
      </p:sp>
      <p:sp>
        <p:nvSpPr>
          <p:cNvPr id="277" name="Google Shape;277;p32"/>
          <p:cNvSpPr txBox="1"/>
          <p:nvPr>
            <p:ph idx="4294967295" type="body"/>
          </p:nvPr>
        </p:nvSpPr>
        <p:spPr>
          <a:xfrm>
            <a:off x="4638675" y="1682925"/>
            <a:ext cx="3686100" cy="27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000000"/>
                </a:solidFill>
                <a:latin typeface="Arial"/>
                <a:ea typeface="Arial"/>
                <a:cs typeface="Arial"/>
                <a:sym typeface="Arial"/>
              </a:rPr>
              <a:t>Day 6  (Extra)</a:t>
            </a:r>
            <a:endParaRPr b="1" u="sng">
              <a:solidFill>
                <a:srgbClr val="000000"/>
              </a:solidFill>
              <a:latin typeface="Arial"/>
              <a:ea typeface="Arial"/>
              <a:cs typeface="Arial"/>
              <a:sym typeface="Arial"/>
            </a:endParaRPr>
          </a:p>
          <a:p>
            <a:pPr indent="-298450" lvl="0" marL="457200" rtl="0" algn="l">
              <a:lnSpc>
                <a:spcPct val="100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Opener/Warm-Up </a:t>
            </a:r>
            <a:endParaRPr sz="1100">
              <a:solidFill>
                <a:srgbClr val="000000"/>
              </a:solidFill>
              <a:latin typeface="Arial"/>
              <a:ea typeface="Arial"/>
              <a:cs typeface="Arial"/>
              <a:sym typeface="Arial"/>
            </a:endParaRPr>
          </a:p>
          <a:p>
            <a:pPr indent="0" lvl="0" marL="914400" rtl="0" algn="l">
              <a:lnSpc>
                <a:spcPct val="100000"/>
              </a:lnSpc>
              <a:spcBef>
                <a:spcPts val="0"/>
              </a:spcBef>
              <a:spcAft>
                <a:spcPts val="0"/>
              </a:spcAft>
              <a:buNone/>
            </a:pPr>
            <a:r>
              <a:t/>
            </a:r>
            <a:endParaRPr sz="1100">
              <a:solidFill>
                <a:srgbClr val="000000"/>
              </a:solidFill>
              <a:latin typeface="Arial"/>
              <a:ea typeface="Arial"/>
              <a:cs typeface="Arial"/>
              <a:sym typeface="Arial"/>
            </a:endParaRPr>
          </a:p>
          <a:p>
            <a:pPr indent="-298450" lvl="0" marL="457200" rtl="0" algn="l">
              <a:lnSpc>
                <a:spcPct val="100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Gallery walk </a:t>
            </a:r>
            <a:endParaRPr sz="1100">
              <a:solidFill>
                <a:srgbClr val="000000"/>
              </a:solidFill>
              <a:latin typeface="Arial"/>
              <a:ea typeface="Arial"/>
              <a:cs typeface="Arial"/>
              <a:sym typeface="Arial"/>
            </a:endParaRPr>
          </a:p>
          <a:p>
            <a:pPr indent="-298450" lvl="1" marL="1371600" rtl="0" algn="l">
              <a:lnSpc>
                <a:spcPct val="100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Two Stars one Wish</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r">
              <a:lnSpc>
                <a:spcPct val="100000"/>
              </a:lnSpc>
              <a:spcBef>
                <a:spcPts val="0"/>
              </a:spcBef>
              <a:spcAft>
                <a:spcPts val="0"/>
              </a:spcAft>
              <a:buNone/>
            </a:pPr>
            <a:r>
              <a:rPr lang="en">
                <a:solidFill>
                  <a:srgbClr val="000000"/>
                </a:solidFill>
                <a:latin typeface="Arial"/>
                <a:ea typeface="Arial"/>
                <a:cs typeface="Arial"/>
                <a:sym typeface="Arial"/>
              </a:rPr>
              <a:t>Priscilla</a:t>
            </a:r>
            <a:endParaRPr>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Learning Outcomes</a:t>
            </a:r>
            <a:endParaRPr/>
          </a:p>
        </p:txBody>
      </p:sp>
      <p:sp>
        <p:nvSpPr>
          <p:cNvPr id="144" name="Google Shape;144;p15"/>
          <p:cNvSpPr txBox="1"/>
          <p:nvPr>
            <p:ph idx="1" type="body"/>
          </p:nvPr>
        </p:nvSpPr>
        <p:spPr>
          <a:xfrm>
            <a:off x="819150" y="1685925"/>
            <a:ext cx="7505700" cy="24480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Char char="●"/>
            </a:pPr>
            <a:r>
              <a:rPr lang="en" sz="1400">
                <a:solidFill>
                  <a:srgbClr val="000000"/>
                </a:solidFill>
              </a:rPr>
              <a:t>Student will learn to analyze and respond to sensory information that will help as a scaffolding for their critical thinking to identify and discuss the elements of art and demonstrate cultural appropriate practices perspectives to others.</a:t>
            </a:r>
            <a:endParaRPr sz="1400">
              <a:solidFill>
                <a:srgbClr val="000000"/>
              </a:solidFill>
            </a:endParaRPr>
          </a:p>
          <a:p>
            <a:pPr indent="0" lvl="0" marL="457200" rtl="0" algn="l">
              <a:lnSpc>
                <a:spcPct val="115000"/>
              </a:lnSpc>
              <a:spcBef>
                <a:spcPts val="0"/>
              </a:spcBef>
              <a:spcAft>
                <a:spcPts val="0"/>
              </a:spcAft>
              <a:buNone/>
            </a:pPr>
            <a:r>
              <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Student will learn to communicate meaning and intent in an original work of art for</a:t>
            </a:r>
            <a:endParaRPr sz="1400">
              <a:solidFill>
                <a:srgbClr val="000000"/>
              </a:solidFill>
            </a:endParaRPr>
          </a:p>
          <a:p>
            <a:pPr indent="0" lvl="0" marL="457200" rtl="0" algn="l">
              <a:lnSpc>
                <a:spcPct val="115000"/>
              </a:lnSpc>
              <a:spcBef>
                <a:spcPts val="0"/>
              </a:spcBef>
              <a:spcAft>
                <a:spcPts val="0"/>
              </a:spcAft>
              <a:buNone/>
            </a:pPr>
            <a:r>
              <a:rPr lang="en" sz="1400">
                <a:solidFill>
                  <a:srgbClr val="000000"/>
                </a:solidFill>
              </a:rPr>
              <a:t>drawing literary to support analysis, reflection or research.</a:t>
            </a:r>
            <a:endParaRPr sz="1400">
              <a:solidFill>
                <a:srgbClr val="000000"/>
              </a:solidFill>
            </a:endParaRPr>
          </a:p>
          <a:p>
            <a:pPr indent="0" lvl="0" marL="457200" rtl="0" algn="l">
              <a:lnSpc>
                <a:spcPct val="115000"/>
              </a:lnSpc>
              <a:spcBef>
                <a:spcPts val="0"/>
              </a:spcBef>
              <a:spcAft>
                <a:spcPts val="0"/>
              </a:spcAft>
              <a:buNone/>
            </a:pPr>
            <a:r>
              <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Students will learn to solve problems applying core concepts from geometry.</a:t>
            </a:r>
            <a:endParaRPr sz="1400"/>
          </a:p>
        </p:txBody>
      </p:sp>
      <p:sp>
        <p:nvSpPr>
          <p:cNvPr id="145" name="Google Shape;145;p15"/>
          <p:cNvSpPr txBox="1"/>
          <p:nvPr/>
        </p:nvSpPr>
        <p:spPr>
          <a:xfrm>
            <a:off x="7270900" y="4436875"/>
            <a:ext cx="1371000" cy="2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Diana</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819150" y="38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Connection to CRP Principles</a:t>
            </a:r>
            <a:endParaRPr/>
          </a:p>
          <a:p>
            <a:pPr indent="0" lvl="0" marL="0" rtl="0" algn="l">
              <a:spcBef>
                <a:spcPts val="0"/>
              </a:spcBef>
              <a:spcAft>
                <a:spcPts val="0"/>
              </a:spcAft>
              <a:buNone/>
            </a:pPr>
            <a:r>
              <a:t/>
            </a:r>
            <a:endParaRPr/>
          </a:p>
        </p:txBody>
      </p:sp>
      <p:sp>
        <p:nvSpPr>
          <p:cNvPr id="151" name="Google Shape;151;p16"/>
          <p:cNvSpPr txBox="1"/>
          <p:nvPr>
            <p:ph idx="1" type="body"/>
          </p:nvPr>
        </p:nvSpPr>
        <p:spPr>
          <a:xfrm>
            <a:off x="819150" y="1155050"/>
            <a:ext cx="3686100" cy="2826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u="sng"/>
              <a:t>Empowering</a:t>
            </a:r>
            <a:endParaRPr b="1" sz="1400" u="sng"/>
          </a:p>
          <a:p>
            <a:pPr indent="0" lvl="0" marL="0" rtl="0" algn="l">
              <a:lnSpc>
                <a:spcPct val="100000"/>
              </a:lnSpc>
              <a:spcBef>
                <a:spcPts val="0"/>
              </a:spcBef>
              <a:spcAft>
                <a:spcPts val="0"/>
              </a:spcAft>
              <a:buNone/>
            </a:pPr>
            <a:r>
              <a:rPr lang="en" sz="1400"/>
              <a:t>During the math portion of the lesson, students will be required to persevere through tedious work (calculating perimeter and area) in order to come to a larger understanding of geometry and mathematics.</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b="1" lang="en" sz="1400" u="sng"/>
              <a:t>Validating</a:t>
            </a:r>
            <a:endParaRPr b="1" sz="1400" u="sng"/>
          </a:p>
          <a:p>
            <a:pPr indent="0" lvl="0" marL="0" rtl="0" algn="l">
              <a:lnSpc>
                <a:spcPct val="100000"/>
              </a:lnSpc>
              <a:spcBef>
                <a:spcPts val="0"/>
              </a:spcBef>
              <a:spcAft>
                <a:spcPts val="0"/>
              </a:spcAft>
              <a:buNone/>
            </a:pPr>
            <a:r>
              <a:rPr lang="en" sz="1400">
                <a:solidFill>
                  <a:srgbClr val="000000"/>
                </a:solidFill>
              </a:rPr>
              <a:t>This lesson is validating in part because it requires students to tap into their prior knowledge of geometry concepts that they had learned in middle school. The lesson will delve deeper into the concepts of geometry, so the teacher will be looking for ways for students to make those connections with minimal help from the teacher.</a:t>
            </a:r>
            <a:endParaRPr b="1" sz="1400" u="sng"/>
          </a:p>
          <a:p>
            <a:pPr indent="0" lvl="0" marL="0" rtl="0" algn="l">
              <a:spcBef>
                <a:spcPts val="0"/>
              </a:spcBef>
              <a:spcAft>
                <a:spcPts val="1600"/>
              </a:spcAft>
              <a:buNone/>
            </a:pPr>
            <a:r>
              <a:t/>
            </a:r>
            <a:endParaRPr sz="1400"/>
          </a:p>
        </p:txBody>
      </p:sp>
      <p:sp>
        <p:nvSpPr>
          <p:cNvPr id="152" name="Google Shape;152;p16"/>
          <p:cNvSpPr txBox="1"/>
          <p:nvPr>
            <p:ph idx="2" type="body"/>
          </p:nvPr>
        </p:nvSpPr>
        <p:spPr>
          <a:xfrm>
            <a:off x="4638675" y="1154925"/>
            <a:ext cx="3686100" cy="2826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u="sng"/>
              <a:t>Multidimensional</a:t>
            </a:r>
            <a:endParaRPr b="1" sz="1400" u="sng"/>
          </a:p>
          <a:p>
            <a:pPr indent="0" lvl="0" marL="0" rtl="0" algn="l">
              <a:lnSpc>
                <a:spcPct val="100000"/>
              </a:lnSpc>
              <a:spcBef>
                <a:spcPts val="0"/>
              </a:spcBef>
              <a:spcAft>
                <a:spcPts val="0"/>
              </a:spcAft>
              <a:buNone/>
            </a:pPr>
            <a:r>
              <a:rPr lang="en" sz="1400"/>
              <a:t>This lesson is multidimensional in that it weaves art, mathematics, and the humanities to provide a framework of interconnectedness between different content areas, and how all these subjects can converge onto one distinct focal point (kinetic art, in this case).</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b="1" lang="en" sz="1400" u="sng"/>
              <a:t>Transformative</a:t>
            </a:r>
            <a:endParaRPr b="1" sz="1400" u="sng"/>
          </a:p>
          <a:p>
            <a:pPr indent="0" lvl="0" marL="0" rtl="0" algn="l">
              <a:lnSpc>
                <a:spcPct val="100000"/>
              </a:lnSpc>
              <a:spcBef>
                <a:spcPts val="0"/>
              </a:spcBef>
              <a:spcAft>
                <a:spcPts val="0"/>
              </a:spcAft>
              <a:buNone/>
            </a:pPr>
            <a:r>
              <a:rPr lang="en" sz="1400">
                <a:solidFill>
                  <a:srgbClr val="000000"/>
                </a:solidFill>
              </a:rPr>
              <a:t>Many of our students will be students of color, most likely Latinx students. This CRP lesson will teach students to be proud of their ethnic identities and cultural backgrounds. We want to connect the lesson to Latin-American artists who have used kinetic art heavily in their oeuvre.</a:t>
            </a:r>
            <a:endParaRPr sz="1400"/>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 Core Standards: ART</a:t>
            </a:r>
            <a:endParaRPr/>
          </a:p>
        </p:txBody>
      </p:sp>
      <p:sp>
        <p:nvSpPr>
          <p:cNvPr id="158" name="Google Shape;158;p17"/>
          <p:cNvSpPr txBox="1"/>
          <p:nvPr>
            <p:ph idx="1" type="body"/>
          </p:nvPr>
        </p:nvSpPr>
        <p:spPr>
          <a:xfrm>
            <a:off x="819150" y="1573000"/>
            <a:ext cx="7505700" cy="325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solidFill>
                <a:srgbClr val="000000"/>
              </a:solidFill>
            </a:endParaRPr>
          </a:p>
          <a:p>
            <a:pPr indent="0" lvl="0" marL="0" rtl="0" algn="l">
              <a:spcBef>
                <a:spcPts val="0"/>
              </a:spcBef>
              <a:spcAft>
                <a:spcPts val="0"/>
              </a:spcAft>
              <a:buNone/>
            </a:pPr>
            <a:r>
              <a:t/>
            </a:r>
            <a:endParaRPr b="1" sz="1200">
              <a:solidFill>
                <a:srgbClr val="000000"/>
              </a:solidFill>
            </a:endParaRPr>
          </a:p>
          <a:p>
            <a:pPr indent="0" lvl="0" marL="0" rtl="0" algn="l">
              <a:spcBef>
                <a:spcPts val="0"/>
              </a:spcBef>
              <a:spcAft>
                <a:spcPts val="0"/>
              </a:spcAft>
              <a:buNone/>
            </a:pPr>
            <a:r>
              <a:rPr b="1" lang="en" sz="1200">
                <a:solidFill>
                  <a:srgbClr val="000000"/>
                </a:solidFill>
              </a:rPr>
              <a:t>1.0 ARTISTIC PERCEPTION - </a:t>
            </a:r>
            <a:r>
              <a:rPr lang="en" sz="1200">
                <a:solidFill>
                  <a:srgbClr val="000000"/>
                </a:solidFill>
              </a:rPr>
              <a:t>Processing, Analyzing, and Responding to Sensory Information. Through the Language and Skills Unique to the Visual Arts. Students perceive and respond to works of art, objects in nature, events, and the environment. They also use the vocabulary of the visual arts to express their observations.</a:t>
            </a:r>
            <a:br>
              <a:rPr lang="en" sz="1200">
                <a:solidFill>
                  <a:srgbClr val="000000"/>
                </a:solidFill>
              </a:rPr>
            </a:br>
            <a:endParaRPr sz="1200">
              <a:solidFill>
                <a:srgbClr val="000000"/>
              </a:solidFill>
            </a:endParaRPr>
          </a:p>
          <a:p>
            <a:pPr indent="0" lvl="0" marL="0" rtl="0" algn="l">
              <a:spcBef>
                <a:spcPts val="0"/>
              </a:spcBef>
              <a:spcAft>
                <a:spcPts val="0"/>
              </a:spcAft>
              <a:buNone/>
            </a:pPr>
            <a:r>
              <a:rPr b="1" lang="en" sz="1200">
                <a:solidFill>
                  <a:srgbClr val="000000"/>
                </a:solidFill>
              </a:rPr>
              <a:t>2.0 CREATIVE EXPRESSION - </a:t>
            </a:r>
            <a:r>
              <a:rPr lang="en" sz="1200">
                <a:solidFill>
                  <a:srgbClr val="000000"/>
                </a:solidFill>
              </a:rPr>
              <a:t>Creating, Performing, and Participating in the Visual Arts. Students apply artistic processes and skills, using a variety of media to communicate meaning and intent in original works of art.</a:t>
            </a:r>
            <a:br>
              <a:rPr lang="en" sz="1200">
                <a:solidFill>
                  <a:srgbClr val="000000"/>
                </a:solidFill>
              </a:rPr>
            </a:br>
            <a:endParaRPr sz="1200">
              <a:solidFill>
                <a:srgbClr val="000000"/>
              </a:solidFill>
            </a:endParaRPr>
          </a:p>
          <a:p>
            <a:pPr indent="0" lvl="0" marL="0" rtl="0" algn="l">
              <a:spcBef>
                <a:spcPts val="0"/>
              </a:spcBef>
              <a:spcAft>
                <a:spcPts val="0"/>
              </a:spcAft>
              <a:buNone/>
            </a:pPr>
            <a:r>
              <a:rPr b="1" lang="en" sz="1200">
                <a:solidFill>
                  <a:srgbClr val="000000"/>
                </a:solidFill>
              </a:rPr>
              <a:t>2.1 </a:t>
            </a:r>
            <a:r>
              <a:rPr lang="en" sz="1200">
                <a:solidFill>
                  <a:srgbClr val="000000"/>
                </a:solidFill>
              </a:rPr>
              <a:t>Solve a visual arts problem that involves the effective use of the elements of art and the principles of design.</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rPr lang="en" sz="1200">
                <a:solidFill>
                  <a:srgbClr val="000000"/>
                </a:solidFill>
              </a:rPr>
              <a:t>                                        </a:t>
            </a:r>
            <a:endParaRPr sz="14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159" name="Google Shape;159;p17"/>
          <p:cNvSpPr txBox="1"/>
          <p:nvPr/>
        </p:nvSpPr>
        <p:spPr>
          <a:xfrm>
            <a:off x="7833150" y="4340100"/>
            <a:ext cx="819300" cy="40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Calibri"/>
                <a:ea typeface="Calibri"/>
                <a:cs typeface="Calibri"/>
                <a:sym typeface="Calibri"/>
              </a:rPr>
              <a:t>    </a:t>
            </a:r>
            <a:r>
              <a:rPr lang="en">
                <a:latin typeface="Calibri"/>
                <a:ea typeface="Calibri"/>
                <a:cs typeface="Calibri"/>
                <a:sym typeface="Calibri"/>
              </a:rPr>
              <a:t>Diana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 Core Standards: ENGLISH </a:t>
            </a:r>
            <a:endParaRPr sz="1000">
              <a:solidFill>
                <a:srgbClr val="20124D"/>
              </a:solidFill>
            </a:endParaRPr>
          </a:p>
        </p:txBody>
      </p:sp>
      <p:sp>
        <p:nvSpPr>
          <p:cNvPr id="165" name="Google Shape;165;p18"/>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u="sng">
                <a:solidFill>
                  <a:srgbClr val="373737"/>
                </a:solidFill>
                <a:hlinkClick r:id="rId3"/>
              </a:rPr>
              <a:t>CCSS.ELA-LITERACY.CCRA.W.4</a:t>
            </a:r>
            <a:endParaRPr sz="1400">
              <a:solidFill>
                <a:srgbClr val="000000"/>
              </a:solidFill>
            </a:endParaRPr>
          </a:p>
          <a:p>
            <a:pPr indent="0" lvl="0" marL="0" rtl="0" algn="l">
              <a:spcBef>
                <a:spcPts val="0"/>
              </a:spcBef>
              <a:spcAft>
                <a:spcPts val="0"/>
              </a:spcAft>
              <a:buNone/>
            </a:pPr>
            <a:r>
              <a:rPr lang="en" sz="1400">
                <a:solidFill>
                  <a:srgbClr val="000000"/>
                </a:solidFill>
              </a:rPr>
              <a:t>Produce clear and coherent writing in which the development, organization, and style are appropriate to task, purpose, and audience.</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u="sng">
                <a:solidFill>
                  <a:srgbClr val="373737"/>
                </a:solidFill>
                <a:hlinkClick r:id="rId4"/>
              </a:rPr>
              <a:t>CCSS.ELA-LITERACY.W.9-10.3.D</a:t>
            </a:r>
            <a:endParaRPr sz="1400" u="sng">
              <a:solidFill>
                <a:srgbClr val="373737"/>
              </a:solidFill>
              <a:hlinkClick r:id="rId5"/>
            </a:endParaRPr>
          </a:p>
          <a:p>
            <a:pPr indent="0" lvl="0" marL="0" rtl="0" algn="l">
              <a:spcBef>
                <a:spcPts val="0"/>
              </a:spcBef>
              <a:spcAft>
                <a:spcPts val="0"/>
              </a:spcAft>
              <a:buNone/>
            </a:pPr>
            <a:r>
              <a:rPr lang="en" sz="1400">
                <a:solidFill>
                  <a:srgbClr val="202020"/>
                </a:solidFill>
              </a:rPr>
              <a:t>Use precise words and phrases, telling details, and sensory language to convey a vivid picture of the experiences, events, setting, and/or characters.</a:t>
            </a:r>
            <a:endParaRPr sz="1400">
              <a:solidFill>
                <a:srgbClr val="202020"/>
              </a:solidFill>
            </a:endParaRPr>
          </a:p>
          <a:p>
            <a:pPr indent="0" lvl="0" marL="0" rtl="0" algn="l">
              <a:spcBef>
                <a:spcPts val="11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400">
              <a:solidFill>
                <a:srgbClr val="202020"/>
              </a:solidFill>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id="170" name="Google Shape;170;p19"/>
          <p:cNvPicPr preferRelativeResize="0"/>
          <p:nvPr/>
        </p:nvPicPr>
        <p:blipFill>
          <a:blip r:embed="rId3">
            <a:alphaModFix/>
          </a:blip>
          <a:stretch>
            <a:fillRect/>
          </a:stretch>
        </p:blipFill>
        <p:spPr>
          <a:xfrm>
            <a:off x="6669250" y="416825"/>
            <a:ext cx="1897575" cy="1897575"/>
          </a:xfrm>
          <a:prstGeom prst="rect">
            <a:avLst/>
          </a:prstGeom>
          <a:noFill/>
          <a:ln>
            <a:noFill/>
          </a:ln>
        </p:spPr>
      </p:pic>
      <p:sp>
        <p:nvSpPr>
          <p:cNvPr id="171" name="Google Shape;171;p1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 Core Standards: MATH</a:t>
            </a:r>
            <a:endParaRPr/>
          </a:p>
        </p:txBody>
      </p:sp>
      <p:sp>
        <p:nvSpPr>
          <p:cNvPr id="172" name="Google Shape;172;p19"/>
          <p:cNvSpPr txBox="1"/>
          <p:nvPr>
            <p:ph idx="1" type="body"/>
          </p:nvPr>
        </p:nvSpPr>
        <p:spPr>
          <a:xfrm>
            <a:off x="819150" y="18383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u="sng">
                <a:solidFill>
                  <a:srgbClr val="000000"/>
                </a:solidFill>
                <a:hlinkClick r:id="rId4"/>
              </a:rPr>
              <a:t>HSG.MG.A.1</a:t>
            </a:r>
            <a:endParaRPr sz="1400" u="sng">
              <a:solidFill>
                <a:srgbClr val="000000"/>
              </a:solidFill>
              <a:hlinkClick r:id="rId5"/>
            </a:endParaRPr>
          </a:p>
          <a:p>
            <a:pPr indent="0" lvl="0" marL="0" rtl="0" algn="l">
              <a:spcBef>
                <a:spcPts val="0"/>
              </a:spcBef>
              <a:spcAft>
                <a:spcPts val="0"/>
              </a:spcAft>
              <a:buNone/>
            </a:pPr>
            <a:r>
              <a:rPr lang="en" sz="1400">
                <a:solidFill>
                  <a:srgbClr val="202020"/>
                </a:solidFill>
              </a:rPr>
              <a:t>Use geometric shapes, their measures, and their properties to describe objects (e.g., modeling a tree trunk or a human torso as a cylinder).</a:t>
            </a:r>
            <a:endParaRPr sz="1400">
              <a:solidFill>
                <a:srgbClr val="202020"/>
              </a:solidFill>
            </a:endParaRPr>
          </a:p>
          <a:p>
            <a:pPr indent="0" lvl="0" marL="0" rtl="0" algn="l">
              <a:spcBef>
                <a:spcPts val="0"/>
              </a:spcBef>
              <a:spcAft>
                <a:spcPts val="0"/>
              </a:spcAft>
              <a:buNone/>
            </a:pPr>
            <a:r>
              <a:t/>
            </a:r>
            <a:endParaRPr sz="1400">
              <a:solidFill>
                <a:srgbClr val="202020"/>
              </a:solidFill>
            </a:endParaRPr>
          </a:p>
          <a:p>
            <a:pPr indent="0" lvl="0" marL="0" rtl="0" algn="l">
              <a:spcBef>
                <a:spcPts val="0"/>
              </a:spcBef>
              <a:spcAft>
                <a:spcPts val="0"/>
              </a:spcAft>
              <a:buNone/>
            </a:pPr>
            <a:r>
              <a:rPr lang="en" sz="1400" u="sng">
                <a:solidFill>
                  <a:srgbClr val="373737"/>
                </a:solidFill>
                <a:hlinkClick r:id="rId6"/>
              </a:rPr>
              <a:t>HSG.MG.A.3</a:t>
            </a:r>
            <a:endParaRPr sz="1400" u="sng">
              <a:solidFill>
                <a:srgbClr val="373737"/>
              </a:solidFill>
              <a:hlinkClick r:id="rId7"/>
            </a:endParaRPr>
          </a:p>
          <a:p>
            <a:pPr indent="0" lvl="0" marL="0" rtl="0" algn="l">
              <a:spcBef>
                <a:spcPts val="0"/>
              </a:spcBef>
              <a:spcAft>
                <a:spcPts val="0"/>
              </a:spcAft>
              <a:buNone/>
            </a:pPr>
            <a:r>
              <a:rPr lang="en" sz="1400">
                <a:solidFill>
                  <a:srgbClr val="202020"/>
                </a:solidFill>
              </a:rPr>
              <a:t>Apply geometric methods to solve design problems (e.g., designing an object or structure to satisfy physical constraints or minimize cost; working with typographic grid systems based on ratios).</a:t>
            </a:r>
            <a:endParaRPr sz="1400">
              <a:solidFill>
                <a:srgbClr val="202020"/>
              </a:solidFill>
            </a:endParaRPr>
          </a:p>
          <a:p>
            <a:pPr indent="0" lvl="0" marL="0" rtl="0" algn="l">
              <a:spcBef>
                <a:spcPts val="0"/>
              </a:spcBef>
              <a:spcAft>
                <a:spcPts val="0"/>
              </a:spcAft>
              <a:buNone/>
            </a:pPr>
            <a:r>
              <a:t/>
            </a:r>
            <a:endParaRPr sz="1400">
              <a:solidFill>
                <a:srgbClr val="202020"/>
              </a:solidFill>
            </a:endParaRPr>
          </a:p>
          <a:p>
            <a:pPr indent="0" lvl="0" marL="0" rtl="0" algn="l">
              <a:spcBef>
                <a:spcPts val="0"/>
              </a:spcBef>
              <a:spcAft>
                <a:spcPts val="0"/>
              </a:spcAft>
              <a:buNone/>
            </a:pPr>
            <a:r>
              <a:t/>
            </a:r>
            <a:endParaRPr sz="1400">
              <a:solidFill>
                <a:srgbClr val="202020"/>
              </a:solidFill>
            </a:endParaRPr>
          </a:p>
          <a:p>
            <a:pPr indent="0" lvl="0" marL="0" rtl="0" algn="l">
              <a:spcBef>
                <a:spcPts val="0"/>
              </a:spcBef>
              <a:spcAft>
                <a:spcPts val="1600"/>
              </a:spcAft>
              <a:buNone/>
            </a:pPr>
            <a:r>
              <a:t/>
            </a:r>
            <a:endParaRPr/>
          </a:p>
        </p:txBody>
      </p:sp>
      <p:sp>
        <p:nvSpPr>
          <p:cNvPr id="173" name="Google Shape;173;p19"/>
          <p:cNvSpPr txBox="1"/>
          <p:nvPr/>
        </p:nvSpPr>
        <p:spPr>
          <a:xfrm>
            <a:off x="7746975" y="4513575"/>
            <a:ext cx="806400" cy="2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Ryan</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 Core Standards: Spanish </a:t>
            </a:r>
            <a:endParaRPr/>
          </a:p>
        </p:txBody>
      </p:sp>
      <p:sp>
        <p:nvSpPr>
          <p:cNvPr id="179" name="Google Shape;179;p20"/>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Arial"/>
                <a:ea typeface="Arial"/>
                <a:cs typeface="Arial"/>
                <a:sym typeface="Arial"/>
              </a:rPr>
              <a:t>WL.CL1.A</a:t>
            </a:r>
            <a:endParaRPr sz="1400">
              <a:solidFill>
                <a:srgbClr val="000000"/>
              </a:solidFill>
              <a:latin typeface="Arial"/>
              <a:ea typeface="Arial"/>
              <a:cs typeface="Arial"/>
              <a:sym typeface="Arial"/>
            </a:endParaRPr>
          </a:p>
          <a:p>
            <a:pPr indent="0" lvl="0" marL="0" rtl="0" algn="l">
              <a:spcBef>
                <a:spcPts val="0"/>
              </a:spcBef>
              <a:spcAft>
                <a:spcPts val="0"/>
              </a:spcAft>
              <a:buNone/>
            </a:pPr>
            <a:r>
              <a:rPr lang="en" sz="1400">
                <a:solidFill>
                  <a:srgbClr val="000000"/>
                </a:solidFill>
                <a:latin typeface="Arial"/>
                <a:ea typeface="Arial"/>
                <a:cs typeface="Arial"/>
                <a:sym typeface="Arial"/>
              </a:rPr>
              <a:t>Interact with cultural competence in most informal and formal settings.</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sz="1400">
              <a:solidFill>
                <a:srgbClr val="000000"/>
              </a:solidFill>
              <a:latin typeface="Arial"/>
              <a:ea typeface="Arial"/>
              <a:cs typeface="Arial"/>
              <a:sym typeface="Arial"/>
            </a:endParaRPr>
          </a:p>
          <a:p>
            <a:pPr indent="0" lvl="0" marL="0" rtl="0" algn="l">
              <a:spcBef>
                <a:spcPts val="0"/>
              </a:spcBef>
              <a:spcAft>
                <a:spcPts val="0"/>
              </a:spcAft>
              <a:buNone/>
            </a:pPr>
            <a:r>
              <a:rPr lang="en" sz="1400">
                <a:solidFill>
                  <a:srgbClr val="000000"/>
                </a:solidFill>
                <a:latin typeface="Arial"/>
                <a:ea typeface="Arial"/>
                <a:cs typeface="Arial"/>
                <a:sym typeface="Arial"/>
              </a:rPr>
              <a:t>WL.CL3.A</a:t>
            </a:r>
            <a:endParaRPr sz="1400">
              <a:solidFill>
                <a:srgbClr val="000000"/>
              </a:solidFill>
              <a:latin typeface="Arial"/>
              <a:ea typeface="Arial"/>
              <a:cs typeface="Arial"/>
              <a:sym typeface="Arial"/>
            </a:endParaRPr>
          </a:p>
          <a:p>
            <a:pPr indent="0" lvl="0" marL="0" rtl="0" algn="l">
              <a:spcBef>
                <a:spcPts val="0"/>
              </a:spcBef>
              <a:spcAft>
                <a:spcPts val="0"/>
              </a:spcAft>
              <a:buNone/>
            </a:pPr>
            <a:r>
              <a:rPr lang="en" sz="1400">
                <a:solidFill>
                  <a:srgbClr val="000000"/>
                </a:solidFill>
                <a:latin typeface="Arial"/>
                <a:ea typeface="Arial"/>
                <a:cs typeface="Arial"/>
                <a:sym typeface="Arial"/>
              </a:rPr>
              <a:t>Describe and explain similarities and differences among products, practices and perspectives of general public interest in the mainstream cultures of the United States, the students’ own cultures, and the target cultures.</a:t>
            </a:r>
            <a:endParaRPr sz="1400">
              <a:solidFill>
                <a:srgbClr val="000000"/>
              </a:solidFill>
              <a:latin typeface="Arial"/>
              <a:ea typeface="Arial"/>
              <a:cs typeface="Arial"/>
              <a:sym typeface="Arial"/>
            </a:endParaRPr>
          </a:p>
        </p:txBody>
      </p:sp>
      <p:sp>
        <p:nvSpPr>
          <p:cNvPr id="180" name="Google Shape;180;p20"/>
          <p:cNvSpPr txBox="1"/>
          <p:nvPr/>
        </p:nvSpPr>
        <p:spPr>
          <a:xfrm>
            <a:off x="6979700" y="4327425"/>
            <a:ext cx="1975800" cy="5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Gicela</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Required Materials </a:t>
            </a:r>
            <a:r>
              <a:rPr lang="en" sz="1400">
                <a:solidFill>
                  <a:schemeClr val="accent5"/>
                </a:solidFill>
              </a:rPr>
              <a:t>Priscilla</a:t>
            </a:r>
            <a:endParaRPr sz="1400">
              <a:solidFill>
                <a:schemeClr val="accent5"/>
              </a:solidFill>
            </a:endParaRPr>
          </a:p>
        </p:txBody>
      </p:sp>
      <p:sp>
        <p:nvSpPr>
          <p:cNvPr id="186" name="Google Shape;186;p21"/>
          <p:cNvSpPr txBox="1"/>
          <p:nvPr>
            <p:ph idx="1" type="body"/>
          </p:nvPr>
        </p:nvSpPr>
        <p:spPr>
          <a:xfrm>
            <a:off x="819150" y="1577775"/>
            <a:ext cx="7505700" cy="286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Arial"/>
                <a:ea typeface="Arial"/>
                <a:cs typeface="Arial"/>
                <a:sym typeface="Arial"/>
              </a:rPr>
              <a:t>For the art project: Paper, x-acto knife, cutting board, paint, ruler, scissors, markers, pencils, ink, glue.</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sz="1400">
              <a:solidFill>
                <a:srgbClr val="000000"/>
              </a:solidFill>
              <a:latin typeface="Arial"/>
              <a:ea typeface="Arial"/>
              <a:cs typeface="Arial"/>
              <a:sym typeface="Arial"/>
            </a:endParaRPr>
          </a:p>
          <a:p>
            <a:pPr indent="0" lvl="0" marL="0" rtl="0" algn="l">
              <a:spcBef>
                <a:spcPts val="0"/>
              </a:spcBef>
              <a:spcAft>
                <a:spcPts val="0"/>
              </a:spcAft>
              <a:buNone/>
            </a:pPr>
            <a:r>
              <a:rPr lang="en" sz="1400">
                <a:solidFill>
                  <a:srgbClr val="000000"/>
                </a:solidFill>
                <a:latin typeface="Arial"/>
                <a:ea typeface="Arial"/>
                <a:cs typeface="Arial"/>
                <a:sym typeface="Arial"/>
              </a:rPr>
              <a:t>We would also use handouts with instructions (in different languages, if possible), visual instructions (step-by-step images), technology (i.e. tablets, internet, PowerPoint presentations).</a:t>
            </a:r>
            <a:endParaRPr sz="1400">
              <a:solidFill>
                <a:srgbClr val="000000"/>
              </a:solidFill>
              <a:latin typeface="Arial"/>
              <a:ea typeface="Arial"/>
              <a:cs typeface="Arial"/>
              <a:sym typeface="Arial"/>
            </a:endParaRPr>
          </a:p>
        </p:txBody>
      </p:sp>
      <p:pic>
        <p:nvPicPr>
          <p:cNvPr id="187" name="Google Shape;187;p21"/>
          <p:cNvPicPr preferRelativeResize="0"/>
          <p:nvPr/>
        </p:nvPicPr>
        <p:blipFill>
          <a:blip r:embed="rId3">
            <a:alphaModFix/>
          </a:blip>
          <a:stretch>
            <a:fillRect/>
          </a:stretch>
        </p:blipFill>
        <p:spPr>
          <a:xfrm>
            <a:off x="5219720" y="2131325"/>
            <a:ext cx="3720051" cy="2791976"/>
          </a:xfrm>
          <a:prstGeom prst="rect">
            <a:avLst/>
          </a:prstGeom>
          <a:noFill/>
          <a:ln>
            <a:noFill/>
          </a:ln>
        </p:spPr>
      </p:pic>
      <p:pic>
        <p:nvPicPr>
          <p:cNvPr id="188" name="Google Shape;188;p21"/>
          <p:cNvPicPr preferRelativeResize="0"/>
          <p:nvPr/>
        </p:nvPicPr>
        <p:blipFill>
          <a:blip r:embed="rId4">
            <a:alphaModFix/>
          </a:blip>
          <a:stretch>
            <a:fillRect/>
          </a:stretch>
        </p:blipFill>
        <p:spPr>
          <a:xfrm>
            <a:off x="1801650" y="3197750"/>
            <a:ext cx="2341824" cy="1240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