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omic Sans MS" pitchFamily="66" charset="0"/>
      <p:regular r:id="rId14"/>
      <p:bold r:id="rId15"/>
      <p:italic r:id="rId16"/>
      <p:boldItalic r:id="rId17"/>
    </p:embeddedFont>
    <p:embeddedFont>
      <p:font typeface="Proxima Nova Semibold" charset="0"/>
      <p:regular r:id="rId18"/>
      <p:bold r:id="rId19"/>
      <p:boldItalic r:id="rId20"/>
    </p:embeddedFont>
    <p:embeddedFont>
      <p:font typeface="Caveat" charset="0"/>
      <p:regular r:id="rId21"/>
      <p:bold r:id="rId22"/>
    </p:embeddedFont>
    <p:embeddedFont>
      <p:font typeface="Proxima Nova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S_API154539628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S_API154539628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SLIDES_API156761737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SLIDES_API156761737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SLIDES_API105555361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SLIDES_API105555361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SLIDES_API129744339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SLIDES_API129744339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SLIDES_API134958956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SLIDES_API134958956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SLIDES_API103442768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SLIDES_API103442768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SLIDES_API96136284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SLIDES_API96136284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SLIDES_API205378974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SLIDES_API205378974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Comments: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SLIDES_API50075787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SLIDES_API50075787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Comments: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SLIDES_API8785093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SLIDES_API8785093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Comments: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SLIDES_API51761802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SLIDES_API51761802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ontchangethislink.peardeckmagic.zone?eyJ0eXBlIjoiZ29vZ2xlLXNsaWRlcy1hZGRvbi10ZW1wbGF0ZS1saWJyYXJ5IiwiY2xhc3NUaW1lIjoiYmVnaW5uaW5nIiwiY29udGVudElkIjoiaHR0cHM6Ly9kb2NzLmdvb2dsZS5jb20vcHJlc2VudGF0aW9uL2QvMWowMWtBanRuUkttamd5TmpnRXdXSUVqQlhGZURtYmROQ3Y3bU43b3p2VzQvZWRpdCNzbGlkZT1pZC5nMmFmMTBiNzQ4NV8yXzEzNiIsInNsaWRlSWQiOiJnMmFmMTBiNzQ4NV8yXzEzNiIsInByZXNlbnRhdGlvbklkIjoiMWowMWtBanRuUkttamd5TmpnRXdXSUVqQlhGZURtYmROQ3Y3bU43b3p2VzQiLCJ0ZW1wbGF0ZU5hbWUiOiJXaGF0IHdhcyBoYXJkIGFib3V0IHRoZSBob21ld29yayIsImxhc3RFZGl0ZWRCeSI6IjExMDMxNjAxNzQ0NjI5MTk5NjA3NiIsImNvbnRlbnRJbnN0YW5jZUlkIjoiMU9QZ3prb0Vza2dSYkJWVDhyN1pSenBiZmtsc0M4cnZOdDFwd19yeWw5ZGcvY2QwNTMyZmMtMGE0NS00OTMxLWI3ODktOTliNDMxM2JkNWFlIn0=pearId=magic-pear-metadata-identifier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QsImVtYmVkZGFibGVVcmwiOiIiLCJhbnN3ZXJzIjpbXX0=pearId=magic-pear-shape-identifi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ontchangethislink.peardeckmagic.zone?eyJ0eXBlIjoiZ29vZ2xlLXNsaWRlcy1hZGRvbi10ZW1wbGF0ZS1saWJyYXJ5IiwiY2xhc3NUaW1lIjoiZW5kIiwiY29udGVudElkIjoiaHR0cHM6Ly9kb2NzLmdvb2dsZS5jb20vcHJlc2VudGF0aW9uL2QvMWowMWtBanRuUkttamd5TmpnRXdXSUVqQlhGZURtYmROQ3Y3bU43b3p2VzQvZWRpdCNzbGlkZT1pZC5nMmFmMTBiNzQ4NV8yXzcxMyIsInNsaWRlSWQiOiJnMmFmMTBiNzQ4NV8yXzcxMyIsInByZXNlbnRhdGlvbklkIjoiMWowMWtBanRuUkttamd5TmpnRXdXSUVqQlhGZURtYmROQ3Y3bU43b3p2VzQiLCJ0ZW1wbGF0ZU5hbWUiOiJQcmV0ZW5kIHlvdXIgZnJpZW5kIHdhcyBhYnNlbnQgZnJvbSBjbGFzcyB0b2RheSIsImxhc3RFZGl0ZWRCeSI6IjExMDMxNjAxNzQ0NjI5MTk5NjA3NiIsImNvbnRlbnRJbnN0YW5jZUlkIjoiMU9QZ3prb0Vza2dSYkJWVDhyN1pSenBiZmtsc0M4cnZOdDFwd19yeWw5ZGcvOTliZTZkYTctMDYxZi00ZTU0LWI2ZjgtMDI3YWVlN2I5ZmMzIn0=pearId=magic-pear-metadata-identifier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QsImVtYmVkZGFibGVVcmwiOiIiLCJhbnN3ZXJzIjpbXX0=pearId=magic-pear-shape-identifi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://dontchangethislink.peardeckmagic.zone?eyJ0eXBlIjoiZ29vZ2xlLXNsaWRlcy1hZGRvbi10ZW1wbGF0ZS1saWJyYXJ5IiwiY2xhc3NUaW1lIjoiZW5kIiwiY29udGVudElkIjoiaHR0cHM6Ly9kb2NzLmdvb2dsZS5jb20vcHJlc2VudGF0aW9uL2QvMWowMWtBanRuUkttamd5TmpnRXdXSUVqQlhGZURtYmROQ3Y3bU43b3p2VzQvZWRpdCNzbGlkZT1pZC5nMmFmMTBiNzQ4NV8yXzc2MyIsInNsaWRlSWQiOiJnMmFmMTBiNzQ4NV8yXzc2MyIsInByZXNlbnRhdGlvbklkIjoiMWowMWtBanRuUkttamd5TmpnRXdXSUVqQlhGZURtYmROQ3Y3bU43b3p2VzQiLCJ0ZW1wbGF0ZU5hbWUiOiJIb3cgYXJlIHlvdSBmZWVsaW5nIiwibGFzdEVkaXRlZEJ5IjoiMTEwMzE2MDE3NDQ2MjkxOTk2MDc2IiwiY29udGVudEluc3RhbmNlSWQiOiIxT1BnemtvRXNrZ1JiQlZUOHI3WlJ6cGJma2xzQzhydk50MXB3X3J5bDlkZy8yZjJmNTM2ZS01NGQzLTQ5NTYtYjlhMS03MzdjZGI5YmE2ZDcifQ==pearId=magic-pear-metadata-identifi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0LCJlbWJlZGRhYmxlVXJsIjoiIiwiYW5zd2VycyI6W119pearId=magic-pear-shape-identifier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ontchangethislink.peardeckmagic.zone?eyJ0eXBlIjoiZ29vZ2xlLXNsaWRlcy1hZGRvbi10ZW1wbGF0ZS1saWJyYXJ5IiwiY2xhc3NUaW1lIjoiYmVnaW5uaW5nIiwiY29udGVudElkIjoiaHR0cHM6Ly9kb2NzLmdvb2dsZS5jb20vcHJlc2VudGF0aW9uL2QvMWowMWtBanRuUkttamd5TmpnRXdXSUVqQlhGZURtYmROQ3Y3bU43b3p2VzQvZWRpdCNzbGlkZT1pZC5nMmFmMTBiNzQ4NV8yXzEzNiIsInNsaWRlSWQiOiJnMmFmMTBiNzQ4NV8yXzEzNiIsInByZXNlbnRhdGlvbklkIjoiMWowMWtBanRuUkttamd5TmpnRXdXSUVqQlhGZURtYmROQ3Y3bU43b3p2VzQiLCJ0ZW1wbGF0ZU5hbWUiOiJXaGF0IHdhcyBoYXJkIGFib3V0IHRoZSBob21ld29yayIsImxhc3RFZGl0ZWRCeSI6IjExMDMxNjAxNzQ0NjI5MTk5NjA3NiIsImNvbnRlbnRJbnN0YW5jZUlkIjoiMU9QZ3prb0Vza2dSYkJWVDhyN1pSenBiZmtsc0M4cnZOdDFwd19yeWw5ZGcvZDJhMjYwYjEtMWZmYi00ODI0LTk4MmUtZGY4NDI3ODk1Yjk4In0=pearId=magic-pear-metadata-identifier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QsImVtYmVkZGFibGVVcmwiOiIiLCJhbnN3ZXJzIjpbXX0=pearId=magic-pear-shape-identifie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ontchangethislink.peardeckmagic.zone?eyJ0eXBlIjoiZ29vZ2xlLXNsaWRlcy1hZGRvbi10ZW1wbGF0ZS1saWJyYXJ5IiwiY2xhc3NUaW1lIjoiYmVnaW5uaW5nIiwiY29udGVudElkIjoiaHR0cHM6Ly9kb2NzLmdvb2dsZS5jb20vcHJlc2VudGF0aW9uL2QvMWowMWtBanRuUkttamd5TmpnRXdXSUVqQlhGZURtYmROQ3Y3bU43b3p2VzQvZWRpdCNzbGlkZT1pZC5nMmFmMTBiNzQ4NV8yXzE0OCIsInNsaWRlSWQiOiJnMmFmMTBiNzQ4NV8yXzE0OCIsInByZXNlbnRhdGlvbklkIjoiMWowMWtBanRuUkttamd5TmpnRXdXSUVqQlhGZURtYmROQ3Y3bU43b3p2VzQiLCJ0ZW1wbGF0ZU5hbWUiOiJDb3VsZCB5b3UgZG8gdGhpcyBvbiB5b3VyIG93biIsImxhc3RFZGl0ZWRCeSI6IjExMDMxNjAxNzQ0NjI5MTk5NjA3NiIsImNvbnRlbnRJbnN0YW5jZUlkIjoiMU9QZ3prb0Vza2dSYkJWVDhyN1pSenBiZmtsc0M4cnZOdDFwd19yeWw5ZGcvNzI4OWE2NmMtNzcxYy00MTU0LTgzYTItNmZmM2Y0NDJlN2M5In0=pearId=magic-pear-metadata-identifier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ontchangethislink.peardeckmagic.zone?eyJ0eXBlIjoiZHJhZ2dhYmxlIiwiZHJhZ2dhYmxlcyI6W3siaWQiOiJkcmFnZ2FibGUwIiwidHlwZSI6Imljb24iLCJpY29uIjp7ImlkIjoiZGVmYXVsdC1jaXJjbGUifSwiY29sb3IiOiIjNDFCREVCIn1dLCJkcmFnZ2FibGVTaXplIjoiMTIuOSIsImVtYmVkZGFibGVVcmwiOiIiLCJhbnN3ZXJzIjpbXX0=pearId=magic-pear-shape-identifier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ontchangethislink.peardeckmagic.zone?eyJ0eXBlIjoiZ29vZ2xlLXNsaWRlcy1hZGRvbi10ZW1wbGF0ZS1saWJyYXJ5IiwiY2xhc3NUaW1lIjoiYmVnaW5uaW5nIiwiY29udGVudElkIjoiaHR0cHM6Ly9kb2NzLmdvb2dsZS5jb20vcHJlc2VudGF0aW9uL2QvMWowMWtBanRuUkttamd5TmpnRXdXSUVqQlhGZURtYmROQ3Y3bU43b3p2VzQvZWRpdCNzbGlkZT1pZC5nMmFmMTBiNzQ4NV8yXzExNyIsInNsaWRlSWQiOiJnMmFmMTBiNzQ4NV8yXzExNyIsInByZXNlbnRhdGlvbklkIjoiMWowMWtBanRuUkttamd5TmpnRXdXSUVqQlhGZURtYmROQ3Y3bU43b3p2VzQiLCJ0ZW1wbGF0ZU5hbWUiOiJXaGF0IGRvIHlvdSB3YW50IHRvIGtub3cgYWJvdXQgdG9kYXnigJlzIHRvcGljIiwibGFzdEVkaXRlZEJ5IjoiMTEwMzE2MDE3NDQ2MjkxOTk2MDc2IiwiY29udGVudEluc3RhbmNlSWQiOiIxT1BnemtvRXNrZ1JiQlZUOHI3WlJ6cGJma2xzQzhydk50MXB3X3J5bDlkZy8zOWMzYjQxYi04NTNlLTQ0MjctYWFjNy0zMDNiOWZkZGNkZjEifQ==pearId=magic-pear-metadata-identifier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QsImVtYmVkZGFibGVVcmwiOiIiLCJhbnN3ZXJzIjpbXX0=pearId=magic-pear-shape-identifie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ontchangethislink.peardeckmagic.zone?eyJ0eXBlIjoiZ29vZ2xlLXNsaWRlcy1hZGRvbi10ZW1wbGF0ZS1saWJyYXJ5IiwiY2xhc3NUaW1lIjoiYmVnaW5uaW5nIiwiY29udGVudElkIjoiaHR0cHM6Ly9kb2NzLmdvb2dsZS5jb20vcHJlc2VudGF0aW9uL2QvMWowMWtBanRuUkttamd5TmpnRXdXSUVqQlhGZURtYmROQ3Y3bU43b3p2VzQvZWRpdCNzbGlkZT1pZC5nMmFmMTBiNzQ4NV8yXzEwMSIsInNsaWRlSWQiOiJnMmFmMTBiNzQ4NV8yXzEwMSIsInByZXNlbnRhdGlvbklkIjoiMWowMWtBanRuUkttamd5TmpnRXdXSUVqQlhGZURtYmROQ3Y3bU43b3p2VzQiLCJ0ZW1wbGF0ZU5hbWUiOiJEcmF3IG9yIHR5cGUgMiB0aGluZ3MgeW91IGFscmVhZHkga25vdyIsImxhc3RFZGl0ZWRCeSI6IjExMDMxNjAxNzQ0NjI5MTk5NjA3NiIsImNvbnRlbnRJbnN0YW5jZUlkIjoiMU9QZ3prb0Vza2dSYkJWVDhyN1pSenBiZmtsc0M4cnZOdDFwd19yeWw5ZGcvODg2ZTkzZGQtYjY4Yy00NDcxLTljODYtOGI1ZGI4OGZmOWQyIn0=pearId=magic-pear-metadata-identifier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0LCJlbWJlZGRhYmxlVXJsIjoiIiwiYW5zd2VycyI6W119pearId=magic-pear-shape-identifier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dontchangethislink.peardeckmagic.zone?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AzMTYwMTc0NDYyOTE5OTYwNzYiLCJjb250ZW50SW5zdGFuY2VJZCI6IjFPUGd6a29Fc2tnUmJCVlQ4cjdaUnpwYmZrbHNDOHJ2TnQxcHdfcnlsOWRnL2E0ZWVkMWQyLTNkOGUtNDYxOS1hYjY3LWFiMWZhYjkwMDc3ZSJ9pearId=magic-pear-metadata-identifi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hyperlink" Target="http://dontchangethislink.peardeckmagic.zone?eyJ0eXBlIjoibXVsdGlwbGVDaG9pY2UiLCJkcmFnZ2FibGVzIjpbeyJpZCI6ImRyYWdnYWJsZTAiLCJ0eXBlIjoiaWNvbiIsImljb24iOnsiaWQiOiJvYmplY3QtcGVhciJ9LCJjb2xvciI6IiM0MUJERUIifV0sImRyYWdnYWJsZVNpemUiOiIxMi45IiwiZW1iZWRkYWJsZVVybCI6IiIsImFuc3dlcnMiOlsiVHJ1ZSIsIkZhbHNlIl19pearId=magic-pear-shape-identifier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ontchangethislink.peardeckmagic.zone?eyJ0eXBlIjoiZ29vZ2xlLXNsaWRlcy1hZGRvbi10ZW1wbGF0ZS1saWJyYXJ5IiwiY2xhc3NUaW1lIjoiZHVyaW5nIiwiY29udGVudElkIjoiaHR0cHM6Ly9kb2NzLmdvb2dsZS5jb20vcHJlc2VudGF0aW9uL2QvMWowMWtBanRuUkttamd5TmpnRXdXSUVqQlhGZURtYmROQ3Y3bU43b3p2VzQvZWRpdCNzbGlkZT1pZC5nMmFmMTBiNzQ4NV8yXzE3NyIsInNsaWRlSWQiOiJnMmFmMTBiNzQ4NV8yXzE3NyIsInByZXNlbnRhdGlvbklkIjoiMWowMWtBanRuUkttamd5TmpnRXdXSUVqQlhGZURtYmROQ3Y3bU43b3p2VzQiLCJ0ZW1wbGF0ZU5hbWUiOiJEcmFnIHlvdXIgZG90IHRvIGhvdyB5b3XigJlyZSBmZWVsaW5nIiwibGFzdEVkaXRlZEJ5IjoiMTEwMzE2MDE3NDQ2MjkxOTk2MDc2IiwiY29udGVudEluc3RhbmNlSWQiOiIxT1BnemtvRXNrZ1JiQlZUOHI3WlJ6cGJma2xzQzhydk50MXB3X3J5bDlkZy9lNjRjNzk4MC1jNTYyLTQ0NTUtOWYzOS04MTZmN2ZmYmIzOGEifQ==pearId=magic-pear-metadata-identifier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hyperlink" Target="http://dontchangethislink.peardeckmagic.zone?eyJ0eXBlIjoiZHJhZ2dhYmxlIiwiZHJhZ2dhYmxlcyI6W3siaWQiOiJkcmFnZ2FibGUwIiwidHlwZSI6Imljb24iLCJpY29uIjp7ImlkIjoiZGVmYXVsdC1jaXJjbGUifSwiY29sb3IiOiIjNDFCREVCIn1dLCJkcmFnZ2FibGVTaXplIjoiMTIuOSIsImVtYmVkZGFibGVVcmwiOiIiLCJhbnN3ZXJzIjpbXX0=pearId=magic-pear-shape-identifi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0LCJlbWJlZGRhYmxlVXJsIjoiIiwiYW5zd2VycyI6W119pearId=magic-pear-shape-identifi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dontchangethislink.peardeckmagic.zone?eyJ0eXBlIjoiZ29vZ2xlLXNsaWRlcy1hZGRvbi10ZW1wbGF0ZS1saWJyYXJ5IiwiY2xhc3NUaW1lIjoiZHVyaW5nIiwiY29udGVudElkIjoiaHR0cHM6Ly9kb2NzLmdvb2dsZS5jb20vcHJlc2VudGF0aW9uL2QvMWowMWtBanRuUkttamd5TmpnRXdXSUVqQlhGZURtYmROQ3Y3bU43b3p2VzQvZWRpdCNzbGlkZT1pZC5nMmFmMTBiNzQ4NV8yXzUzOSIsInNsaWRlSWQiOiJnMmFmMTBiNzQ4NV8yXzUzOSIsInByZXNlbnRhdGlvbklkIjoiMWowMWtBanRuUkttamd5TmpnRXdXSUVqQlhGZURtYmROQ3Y3bU43b3p2VzQiLCJ0ZW1wbGF0ZU5hbWUiOiJEcmF3IGxpbmVzIHRvIG1hdGNoIHRoZSBpbWFnZSB0byB0aGUgYW5zd2VyIiwibGFzdEVkaXRlZEJ5IjoiMTEwMzE2MDE3NDQ2MjkxOTk2MDc2IiwiY29udGVudEluc3RhbmNlSWQiOiIxT1BnemtvRXNrZ1JiQlZUOHI3WlJ6cGJma2xzQzhydk50MXB3X3J5bDlkZy80YmM1MDE4OS1lZDVjLTRlY2EtOGFiMC02ZjNmZWY1N2RjNzQifQ==pearId=magic-pear-metadata-identifier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ontchangethislink.peardeckmagic.zone?eyJ0eXBlIjoiZ29vZ2xlLXNsaWRlcy1hZGRvbi10ZW1wbGF0ZS1saWJyYXJ5IiwiY2xhc3NUaW1lIjoiZW5kIiwiY29udGVudElkIjoiaHR0cHM6Ly9kb2NzLmdvb2dsZS5jb20vcHJlc2VudGF0aW9uL2QvMWowMWtBanRuUkttamd5TmpnRXdXSUVqQlhGZURtYmROQ3Y3bU43b3p2VzQvZWRpdCNzbGlkZT1pZC5nMmFmMTBiNzQ4NV8yXzcwMiIsInNsaWRlSWQiOiJnMmFmMTBiNzQ4NV8yXzcwMiIsInByZXNlbnRhdGlvbklkIjoiMWowMWtBanRuUkttamd5TmpnRXdXSUVqQlhGZURtYmROQ3Y3bU43b3p2VzQiLCJ0ZW1wbGF0ZU5hbWUiOiJJbiBvbmUgbWludXRlLCBkZXNjcmliZSB0aGUgbW9zdCBtZWFuaW5nZnVsIHRoaW5nIHlvdeKAmXZlIGxlYXJuZWQiLCJsYXN0RWRpdGVkQnkiOiIxMTAzMTYwMTc0NDYyOTE5OTYwNzYiLCJjb250ZW50SW5zdGFuY2VJZCI6IjFPUGd6a29Fc2tnUmJCVlQ4cjdaUnpwYmZrbHNDOHJ2TnQxcHdfcnlsOWRnL2FhNTQ5YjMzLTJlZjYtNDRjYi1iMjMxLTRiYmQwZGYwYThmZSJ9pearId=magic-pear-metadata-identifier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QsImVtYmVkZGFibGVVcmwiOiIiLCJhbnN3ZXJzIjpbXX0=pearId=magic-pear-shape-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BC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00250" y="400800"/>
            <a:ext cx="5213700" cy="30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omic Sans MS"/>
                <a:ea typeface="Comic Sans MS"/>
                <a:cs typeface="Comic Sans MS"/>
                <a:sym typeface="Comic Sans MS"/>
              </a:rPr>
              <a:t>Pear Deck is a Google Drive free presentation app created by educators to maximize exposure to technology as educational tool to increase student/teacher interaction with one another.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051" y="330113"/>
            <a:ext cx="3392424" cy="481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>
            <a:hlinkClick r:id="rId6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BCD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438950" y="455425"/>
            <a:ext cx="3951000" cy="4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Teachers can even encourages note taking with exercises such as: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veat"/>
                <a:ea typeface="Caveat"/>
                <a:cs typeface="Caveat"/>
                <a:sym typeface="Caveat"/>
              </a:rPr>
              <a:t>Pretend your friend was absent from class today…</a:t>
            </a:r>
            <a:br>
              <a:rPr lang="en" sz="2400" b="1">
                <a:latin typeface="Caveat"/>
                <a:ea typeface="Caveat"/>
                <a:cs typeface="Caveat"/>
                <a:sym typeface="Caveat"/>
              </a:rPr>
            </a:br>
            <a:endParaRPr sz="2400" b="1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veat"/>
                <a:ea typeface="Caveat"/>
                <a:cs typeface="Caveat"/>
                <a:sym typeface="Caveat"/>
              </a:rPr>
              <a:t>Write what you would say if you had to explain the lesson to your frien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d.</a:t>
            </a:r>
            <a:b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</a:b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625" y="1914150"/>
            <a:ext cx="5141024" cy="31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>
            <a:hlinkClick r:id="rId6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BCD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126" y="1606425"/>
            <a:ext cx="1744375" cy="174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/>
          <p:nvPr/>
        </p:nvSpPr>
        <p:spPr>
          <a:xfrm>
            <a:off x="220050" y="255025"/>
            <a:ext cx="8703900" cy="447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425275" y="607225"/>
            <a:ext cx="8102100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A353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exercise can also serve for teachers to evaluate how effective was the lesson and how to potentially improve it by asking students questions such as:</a:t>
            </a:r>
            <a:endParaRPr sz="1700">
              <a:solidFill>
                <a:srgbClr val="0A353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A3534"/>
                </a:solidFill>
                <a:latin typeface="Caveat"/>
                <a:ea typeface="Caveat"/>
                <a:cs typeface="Caveat"/>
                <a:sym typeface="Caveat"/>
              </a:rPr>
              <a:t>Circle how you are feeling about the lesson and in one sentence, explain why.</a:t>
            </a:r>
            <a:endParaRPr sz="2400" b="1">
              <a:solidFill>
                <a:srgbClr val="0A353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750" y="2013508"/>
            <a:ext cx="7716500" cy="218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>
            <a:hlinkClick r:id="rId7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BCD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00250" y="232350"/>
            <a:ext cx="5213700" cy="43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urier New"/>
                <a:ea typeface="Courier New"/>
                <a:cs typeface="Courier New"/>
                <a:sym typeface="Courier New"/>
              </a:rPr>
              <a:t>Once a slide presentation is ready, the teacher is able to publish it and make it accessible to all class.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urier New"/>
                <a:ea typeface="Courier New"/>
                <a:cs typeface="Courier New"/>
                <a:sym typeface="Courier New"/>
              </a:rPr>
              <a:t>During presentation, students follow slides in their own screen and input their comments and responses live.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urier New"/>
                <a:ea typeface="Courier New"/>
                <a:cs typeface="Courier New"/>
                <a:sym typeface="Courier New"/>
              </a:rPr>
              <a:t>Their participation can be public or private from all class, but accessible to teacher at all times.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051" y="330113"/>
            <a:ext cx="3392424" cy="481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>
            <a:hlinkClick r:id="rId6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BCD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220050" y="255025"/>
            <a:ext cx="8703900" cy="447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520950" y="428125"/>
            <a:ext cx="81021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A3534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Let's give it a test drive.</a:t>
            </a:r>
            <a:endParaRPr sz="2400" b="1">
              <a:solidFill>
                <a:srgbClr val="0A353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A3534"/>
                </a:solidFill>
                <a:latin typeface="Comic Sans MS"/>
                <a:ea typeface="Comic Sans MS"/>
                <a:cs typeface="Comic Sans MS"/>
                <a:sym typeface="Comic Sans MS"/>
              </a:rPr>
              <a:t>Drag your dot to show if you’re ready to move on:</a:t>
            </a:r>
            <a:endParaRPr sz="2400" b="1">
              <a:solidFill>
                <a:srgbClr val="0A353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50" y="873326"/>
            <a:ext cx="8102100" cy="370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7955" y="1790719"/>
            <a:ext cx="1904141" cy="187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5055" y="1777736"/>
            <a:ext cx="1894426" cy="187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434840"/>
            <a:ext cx="914400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>
            <a:hlinkClick r:id="rId8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BCD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500250" y="892825"/>
            <a:ext cx="4220100" cy="3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Assuming that you the teacher introduced the lesson. She/he can ask students questions such as: </a:t>
            </a:r>
            <a:r>
              <a:rPr lang="en" sz="2400">
                <a:latin typeface="Caveat"/>
                <a:ea typeface="Caveat"/>
                <a:cs typeface="Caveat"/>
                <a:sym typeface="Caveat"/>
              </a:rPr>
              <a:t>What do you want to know about today’s topic?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Their responses will appear in the bellow box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208" y="724975"/>
            <a:ext cx="3382933" cy="44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>
            <a:hlinkClick r:id="rId6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BCD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-25800" y="275150"/>
            <a:ext cx="8703900" cy="447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228300" y="579850"/>
            <a:ext cx="84498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A353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teacher can also engage students in visual exercises such as:</a:t>
            </a:r>
            <a:endParaRPr sz="1800">
              <a:solidFill>
                <a:srgbClr val="0A353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A3534"/>
                </a:solidFill>
                <a:latin typeface="Caveat"/>
                <a:ea typeface="Caveat"/>
                <a:cs typeface="Caveat"/>
                <a:sym typeface="Caveat"/>
              </a:rPr>
              <a:t>Draw or type 2 things you already know about today’s topic</a:t>
            </a:r>
            <a:endParaRPr sz="2400" b="1">
              <a:solidFill>
                <a:srgbClr val="0A353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50" y="1577602"/>
            <a:ext cx="600170" cy="60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4930" y="1577602"/>
            <a:ext cx="600170" cy="60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4700" y="1448825"/>
            <a:ext cx="342900" cy="30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>
            <a:hlinkClick r:id="rId8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BCD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220050" y="255025"/>
            <a:ext cx="8703900" cy="447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520950" y="564800"/>
            <a:ext cx="81021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A353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Participation can also be as simple as:</a:t>
            </a:r>
            <a:endParaRPr sz="2200">
              <a:solidFill>
                <a:srgbClr val="0A353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A3534"/>
                </a:solidFill>
                <a:latin typeface="Caveat"/>
                <a:ea typeface="Caveat"/>
                <a:cs typeface="Caveat"/>
                <a:sym typeface="Caveat"/>
              </a:rPr>
              <a:t>Is this statement true or false? </a:t>
            </a:r>
            <a:endParaRPr sz="2200" b="1">
              <a:solidFill>
                <a:srgbClr val="0A353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951" y="1116060"/>
            <a:ext cx="3129750" cy="308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410" y="1112162"/>
            <a:ext cx="3129730" cy="309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956400" y="2211375"/>
            <a:ext cx="31299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True</a:t>
            </a:r>
            <a:endParaRPr sz="6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5113875" y="2235575"/>
            <a:ext cx="31296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False</a:t>
            </a:r>
            <a:endParaRPr sz="6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06" name="Google Shape;106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>
            <a:hlinkClick r:id="rId7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BCD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220050" y="255025"/>
            <a:ext cx="8703900" cy="447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520950" y="428125"/>
            <a:ext cx="81021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A353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Or…</a:t>
            </a:r>
            <a:endParaRPr sz="2400">
              <a:solidFill>
                <a:srgbClr val="0A3534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A3534"/>
                </a:solidFill>
                <a:latin typeface="Caveat"/>
                <a:ea typeface="Caveat"/>
                <a:cs typeface="Caveat"/>
                <a:sym typeface="Caveat"/>
              </a:rPr>
              <a:t>Drag your dot to how you are feeling:</a:t>
            </a:r>
            <a:endParaRPr sz="2400" b="1">
              <a:solidFill>
                <a:srgbClr val="0A353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421" y="1324425"/>
            <a:ext cx="2391162" cy="23911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/>
          <p:nvPr/>
        </p:nvSpPr>
        <p:spPr>
          <a:xfrm>
            <a:off x="724250" y="3829363"/>
            <a:ext cx="2199000" cy="464700"/>
          </a:xfrm>
          <a:prstGeom prst="rect">
            <a:avLst/>
          </a:prstGeom>
          <a:solidFill>
            <a:srgbClr val="8FA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Keep going, I understand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3461300" y="3807663"/>
            <a:ext cx="2199000" cy="464700"/>
          </a:xfrm>
          <a:prstGeom prst="rect">
            <a:avLst/>
          </a:prstGeom>
          <a:solidFill>
            <a:srgbClr val="F4E9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F5B23"/>
                </a:solidFill>
              </a:rPr>
              <a:t>I’m a little confused</a:t>
            </a:r>
            <a:endParaRPr>
              <a:solidFill>
                <a:srgbClr val="4F5B23"/>
              </a:solidFill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6223200" y="3837300"/>
            <a:ext cx="2199000" cy="464700"/>
          </a:xfrm>
          <a:prstGeom prst="rect">
            <a:avLst/>
          </a:prstGeom>
          <a:solidFill>
            <a:srgbClr val="D95B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Stop, I need help!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8" name="Google Shape;118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34840"/>
            <a:ext cx="9144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6025" y="1303325"/>
            <a:ext cx="2433349" cy="243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262" y="1308575"/>
            <a:ext cx="2380975" cy="23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>
            <a:hlinkClick r:id="rId8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BCD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220050" y="255025"/>
            <a:ext cx="8703900" cy="447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2757575" y="1090700"/>
            <a:ext cx="3556800" cy="434400"/>
          </a:xfrm>
          <a:prstGeom prst="rect">
            <a:avLst/>
          </a:prstGeom>
          <a:noFill/>
          <a:ln w="9525" cap="flat" cmpd="sng">
            <a:solidFill>
              <a:srgbClr val="DCE1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morado</a:t>
            </a:r>
            <a:endParaRPr>
              <a:solidFill>
                <a:srgbClr val="0A353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757575" y="1642000"/>
            <a:ext cx="3556800" cy="434400"/>
          </a:xfrm>
          <a:prstGeom prst="rect">
            <a:avLst/>
          </a:prstGeom>
          <a:noFill/>
          <a:ln w="9525" cap="flat" cmpd="sng">
            <a:solidFill>
              <a:srgbClr val="DCE1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azul</a:t>
            </a:r>
            <a:endParaRPr>
              <a:solidFill>
                <a:srgbClr val="0A353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2757575" y="2193300"/>
            <a:ext cx="3556800" cy="434400"/>
          </a:xfrm>
          <a:prstGeom prst="rect">
            <a:avLst/>
          </a:prstGeom>
          <a:noFill/>
          <a:ln w="9525" cap="flat" cmpd="sng">
            <a:solidFill>
              <a:srgbClr val="DCE1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naranja</a:t>
            </a:r>
            <a:endParaRPr>
              <a:solidFill>
                <a:srgbClr val="0A353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2757575" y="2744600"/>
            <a:ext cx="3556800" cy="434400"/>
          </a:xfrm>
          <a:prstGeom prst="rect">
            <a:avLst/>
          </a:prstGeom>
          <a:noFill/>
          <a:ln w="9525" cap="flat" cmpd="sng">
            <a:solidFill>
              <a:srgbClr val="DCE1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verde</a:t>
            </a:r>
            <a:endParaRPr>
              <a:solidFill>
                <a:srgbClr val="0A353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2757575" y="3295900"/>
            <a:ext cx="3556800" cy="434400"/>
          </a:xfrm>
          <a:prstGeom prst="rect">
            <a:avLst/>
          </a:prstGeom>
          <a:noFill/>
          <a:ln w="9525" cap="flat" cmpd="sng">
            <a:solidFill>
              <a:srgbClr val="DCE1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rojo</a:t>
            </a:r>
            <a:endParaRPr>
              <a:solidFill>
                <a:srgbClr val="0A353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2757575" y="3847200"/>
            <a:ext cx="3556800" cy="434400"/>
          </a:xfrm>
          <a:prstGeom prst="rect">
            <a:avLst/>
          </a:prstGeom>
          <a:noFill/>
          <a:ln w="9525" cap="flat" cmpd="sng">
            <a:solidFill>
              <a:srgbClr val="DCE1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amarillo</a:t>
            </a:r>
            <a:endParaRPr>
              <a:solidFill>
                <a:srgbClr val="0A353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520950" y="428125"/>
            <a:ext cx="81021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A3534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And…</a:t>
            </a:r>
            <a:endParaRPr sz="2200">
              <a:solidFill>
                <a:srgbClr val="0A353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A3534"/>
                </a:solidFill>
                <a:latin typeface="Caveat"/>
                <a:ea typeface="Caveat"/>
                <a:cs typeface="Caveat"/>
                <a:sym typeface="Caveat"/>
              </a:rPr>
              <a:t>Draw lines to match the image to the answer:</a:t>
            </a:r>
            <a:endParaRPr sz="2200" b="1">
              <a:solidFill>
                <a:srgbClr val="0A353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34" name="Google Shape;134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>
            <a:off x="810225" y="1076450"/>
            <a:ext cx="1102500" cy="714300"/>
          </a:xfrm>
          <a:prstGeom prst="rect">
            <a:avLst/>
          </a:prstGeom>
          <a:solidFill>
            <a:srgbClr val="D95B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Red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810225" y="2228425"/>
            <a:ext cx="1102500" cy="7143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Orange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810225" y="3343113"/>
            <a:ext cx="1102500" cy="714300"/>
          </a:xfrm>
          <a:prstGeom prst="rect">
            <a:avLst/>
          </a:prstGeom>
          <a:solidFill>
            <a:srgbClr val="F4E9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Yellow</a:t>
            </a:r>
            <a:endParaRPr sz="18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7021007" y="1076450"/>
            <a:ext cx="1102500" cy="714300"/>
          </a:xfrm>
          <a:prstGeom prst="rect">
            <a:avLst/>
          </a:prstGeom>
          <a:solidFill>
            <a:srgbClr val="637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Green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7021007" y="2228425"/>
            <a:ext cx="1102500" cy="714300"/>
          </a:xfrm>
          <a:prstGeom prst="rect">
            <a:avLst/>
          </a:prstGeom>
          <a:solidFill>
            <a:srgbClr val="6EAB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Blue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7021007" y="3343113"/>
            <a:ext cx="1102500" cy="714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Purple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" name="Google Shape;141;p20">
            <a:hlinkClick r:id="rId5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BCD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/>
        </p:nvSpPr>
        <p:spPr>
          <a:xfrm>
            <a:off x="500250" y="892825"/>
            <a:ext cx="4361100" cy="3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Reflection can also be completed thought Pear Deck with assignments such as: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veat"/>
                <a:ea typeface="Caveat"/>
                <a:cs typeface="Caveat"/>
                <a:sym typeface="Caveat"/>
              </a:rPr>
              <a:t>In a couple minutes, </a:t>
            </a:r>
            <a:br>
              <a:rPr lang="en" sz="2400" b="1">
                <a:latin typeface="Caveat"/>
                <a:ea typeface="Caveat"/>
                <a:cs typeface="Caveat"/>
                <a:sym typeface="Caveat"/>
              </a:rPr>
            </a:br>
            <a:r>
              <a:rPr lang="en" sz="2400" b="1">
                <a:latin typeface="Caveat"/>
                <a:ea typeface="Caveat"/>
                <a:cs typeface="Caveat"/>
                <a:sym typeface="Caveat"/>
              </a:rPr>
              <a:t>write the most important thing from today’s </a:t>
            </a:r>
            <a:br>
              <a:rPr lang="en" sz="2400" b="1">
                <a:latin typeface="Caveat"/>
                <a:ea typeface="Caveat"/>
                <a:cs typeface="Caveat"/>
                <a:sym typeface="Caveat"/>
              </a:rPr>
            </a:br>
            <a:r>
              <a:rPr lang="en" sz="2400" b="1">
                <a:latin typeface="Caveat"/>
                <a:ea typeface="Caveat"/>
                <a:cs typeface="Caveat"/>
                <a:sym typeface="Caveat"/>
              </a:rPr>
              <a:t>lesson.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</a:b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802" y="299050"/>
            <a:ext cx="4284647" cy="48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>
            <a:hlinkClick r:id="rId6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PresentationFormat>On-screen Show (16:9)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Comic Sans MS</vt:lpstr>
      <vt:lpstr>Courier New</vt:lpstr>
      <vt:lpstr>Proxima Nova Semibold</vt:lpstr>
      <vt:lpstr>Caveat</vt:lpstr>
      <vt:lpstr>Proxima Nova</vt:lpstr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Marina</dc:creator>
  <cp:lastModifiedBy>Marina</cp:lastModifiedBy>
  <cp:revision>1</cp:revision>
  <dcterms:modified xsi:type="dcterms:W3CDTF">2019-02-11T03:13:20Z</dcterms:modified>
</cp:coreProperties>
</file>